
<file path=[Content_Types].xml><?xml version="1.0" encoding="utf-8"?>
<Types xmlns="http://schemas.openxmlformats.org/package/2006/content-types"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Default Extension="jpeg" ContentType="image/jpeg"/>
  <Default Extension="png" ContentType="image/png"/>
  <Default Extension="rels" ContentType="application/vnd.openxmlformats-package.relationships+xml"/>
  <Default Extension="xml" ContentType="application/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officeDocument/2006/relationships/extended-properties" Target="docProps/app.xml"  /><Relationship Id="rId3" Type="http://schemas.openxmlformats.org/package/2006/relationships/metadata/core-properties" Target="docProps/core.xml"  /><Relationship Id="rId4" Type="http://schemas.openxmlformats.org/package/2006/relationships/metadata/thumbnail" Target="docProps/thumbnail.jpeg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embedTrueTypeFonts="1" saveSubsetFonts="1" autoCompressPictures="0">
  <p:sldMasterIdLst>
    <p:sldMasterId id="2147484452" r:id="rId33"/>
  </p:sldMasterIdLst>
  <p:notesMasterIdLst>
    <p:notesMasterId r:id="rId35"/>
  </p:notesMasterIdLst>
  <p:sldIdLst>
    <p:sldId id="257" r:id="rId1"/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ThumbnailView">
  <p:normalViewPr showOutlineIcons="0">
    <p:restoredLeft sz="10151"/>
    <p:restoredTop sz="94729"/>
  </p:normalViewPr>
  <p:slideViewPr>
    <p:cSldViewPr snapToGrid="0" snapToObjects="1">
      <p:cViewPr varScale="1">
        <p:scale>
          <a:sx n="87" d="100"/>
          <a:sy n="87" d="100"/>
        </p:scale>
        <p:origin x="-288" y="-78"/>
      </p:cViewPr>
      <p:guideLst>
        <p:guide orient="horz" pos="2157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192" cy="73736192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" Target="slides/slide1.xml"  /><Relationship Id="rId10" Type="http://schemas.openxmlformats.org/officeDocument/2006/relationships/slide" Target="slides/slide10.xml"  /><Relationship Id="rId11" Type="http://schemas.openxmlformats.org/officeDocument/2006/relationships/slide" Target="slides/slide11.xml"  /><Relationship Id="rId12" Type="http://schemas.openxmlformats.org/officeDocument/2006/relationships/slide" Target="slides/slide12.xml"  /><Relationship Id="rId13" Type="http://schemas.openxmlformats.org/officeDocument/2006/relationships/slide" Target="slides/slide13.xml"  /><Relationship Id="rId14" Type="http://schemas.openxmlformats.org/officeDocument/2006/relationships/slide" Target="slides/slide14.xml"  /><Relationship Id="rId15" Type="http://schemas.openxmlformats.org/officeDocument/2006/relationships/slide" Target="slides/slide15.xml"  /><Relationship Id="rId16" Type="http://schemas.openxmlformats.org/officeDocument/2006/relationships/slide" Target="slides/slide16.xml"  /><Relationship Id="rId17" Type="http://schemas.openxmlformats.org/officeDocument/2006/relationships/slide" Target="slides/slide17.xml"  /><Relationship Id="rId18" Type="http://schemas.openxmlformats.org/officeDocument/2006/relationships/slide" Target="slides/slide18.xml"  /><Relationship Id="rId19" Type="http://schemas.openxmlformats.org/officeDocument/2006/relationships/slide" Target="slides/slide19.xml"  /><Relationship Id="rId2" Type="http://schemas.openxmlformats.org/officeDocument/2006/relationships/slide" Target="slides/slide2.xml"  /><Relationship Id="rId20" Type="http://schemas.openxmlformats.org/officeDocument/2006/relationships/slide" Target="slides/slide20.xml"  /><Relationship Id="rId21" Type="http://schemas.openxmlformats.org/officeDocument/2006/relationships/slide" Target="slides/slide21.xml"  /><Relationship Id="rId22" Type="http://schemas.openxmlformats.org/officeDocument/2006/relationships/slide" Target="slides/slide22.xml"  /><Relationship Id="rId23" Type="http://schemas.openxmlformats.org/officeDocument/2006/relationships/slide" Target="slides/slide23.xml"  /><Relationship Id="rId24" Type="http://schemas.openxmlformats.org/officeDocument/2006/relationships/slide" Target="slides/slide24.xml"  /><Relationship Id="rId25" Type="http://schemas.openxmlformats.org/officeDocument/2006/relationships/slide" Target="slides/slide25.xml"  /><Relationship Id="rId26" Type="http://schemas.openxmlformats.org/officeDocument/2006/relationships/slide" Target="slides/slide26.xml"  /><Relationship Id="rId27" Type="http://schemas.openxmlformats.org/officeDocument/2006/relationships/slide" Target="slides/slide27.xml"  /><Relationship Id="rId28" Type="http://schemas.openxmlformats.org/officeDocument/2006/relationships/slide" Target="slides/slide28.xml"  /><Relationship Id="rId29" Type="http://schemas.openxmlformats.org/officeDocument/2006/relationships/slide" Target="slides/slide29.xml"  /><Relationship Id="rId3" Type="http://schemas.openxmlformats.org/officeDocument/2006/relationships/slide" Target="slides/slide3.xml"  /><Relationship Id="rId30" Type="http://schemas.openxmlformats.org/officeDocument/2006/relationships/slide" Target="slides/slide30.xml"  /><Relationship Id="rId31" Type="http://schemas.openxmlformats.org/officeDocument/2006/relationships/presProps" Target="presProps.xml"  /><Relationship Id="rId32" Type="http://schemas.openxmlformats.org/officeDocument/2006/relationships/viewProps" Target="viewProps.xml"  /><Relationship Id="rId33" Type="http://schemas.openxmlformats.org/officeDocument/2006/relationships/slideMaster" Target="slideMasters/slideMaster1.xml"  /><Relationship Id="rId34" Type="http://schemas.openxmlformats.org/officeDocument/2006/relationships/theme" Target="theme/theme1.xml"  /><Relationship Id="rId35" Type="http://schemas.openxmlformats.org/officeDocument/2006/relationships/notesMaster" Target="notesMasters/notesMaster1.xml"  /><Relationship Id="rId36" Type="http://schemas.openxmlformats.org/officeDocument/2006/relationships/tableStyles" Target="tableStyles.xml"  /><Relationship Id="rId4" Type="http://schemas.openxmlformats.org/officeDocument/2006/relationships/slide" Target="slides/slide4.xml"  /><Relationship Id="rId5" Type="http://schemas.openxmlformats.org/officeDocument/2006/relationships/slide" Target="slides/slide5.xml"  /><Relationship Id="rId6" Type="http://schemas.openxmlformats.org/officeDocument/2006/relationships/slide" Target="slides/slide6.xml"  /><Relationship Id="rId7" Type="http://schemas.openxmlformats.org/officeDocument/2006/relationships/slide" Target="slides/slide7.xml"  /><Relationship Id="rId8" Type="http://schemas.openxmlformats.org/officeDocument/2006/relationships/slide" Target="slides/slide8.xml"  /><Relationship Id="rId9" Type="http://schemas.openxmlformats.org/officeDocument/2006/relationships/slide" Target="slides/slide9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/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/>
            <a:fld id="{5CAFCE75-64EF-F547-942C-BCED075BFDDC}" type="datetimeFigureOut">
              <a:rPr lang="ko-KR" altLang="en-US"/>
              <a:pPr/>
              <a:t>2020-02-10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/>
            <a:r>
              <a:rPr lang="ko-KR" altLang="en-US"/>
              <a:t>마스터 텍스트 스타일 편집</a:t>
            </a:r>
            <a:endParaRPr lang="ko-KR" altLang="en-US"/>
          </a:p>
          <a:p>
            <a:pPr lvl="0"/>
            <a:r>
              <a:rPr lang="ko-KR" altLang="en-US"/>
              <a:t>둘째 수준</a:t>
            </a:r>
            <a:endParaRPr lang="ko-KR" altLang="en-US"/>
          </a:p>
          <a:p>
            <a:pPr lvl="0"/>
            <a:r>
              <a:rPr lang="ko-KR" altLang="en-US"/>
              <a:t>셋째 수준</a:t>
            </a:r>
            <a:endParaRPr lang="ko-KR" altLang="en-US"/>
          </a:p>
          <a:p>
            <a:pPr lvl="0"/>
            <a:r>
              <a:rPr lang="ko-KR" altLang="en-US"/>
              <a:t>넷째 수준</a:t>
            </a:r>
            <a:endParaRPr lang="ko-KR" altLang="en-US"/>
          </a:p>
          <a:p>
            <a:pPr lvl="0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/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/>
            <a:fld id="{5553C4B4-5CEF-E343-AB09-68FDFD8ED05E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0215948-5B1A-E54E-93AD-8B579A7582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588E59E6-D1AC-D84D-B0EB-CCA091FBF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0FE2932-8A68-1E4D-9017-7FC216DBA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2020-02-10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C412354-D2D2-5B45-8D74-78B85A897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D4B9E51-C76B-8248-A3F3-BE36807AC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79003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A5E2B98-A3FC-FA4D-A2BD-D8450F5D8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6A079FFF-2472-FA47-B6AC-F80C7746F9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8C0AE3F-9567-F945-9095-A599EAF6B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2020-02-10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85BE14D-E304-4540-B91A-45368E689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695B521-7F98-BF41-B606-35A7CC96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77970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CC9F30B6-7E51-E849-9012-A2137E7DDD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B69FA03-416D-8C4A-AE97-8A6CECC421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4C60FB7-084B-C546-AA5A-31F216EEE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2020-02-10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8E3B417-D516-7441-91B1-954736D56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8F0D530-E2C2-254A-9891-CE4FEBFB8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32676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908939-8DB2-E548-ACE8-A5E3DB62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E0E5E13-51CA-F449-A7FF-A628F1A4C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133EAE4-BEA2-1548-A59F-046FF0521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2020-02-10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C4AB806-1717-6841-A40B-D91B892B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498F8E6-61EE-9A40-A82C-56B21C4FB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10979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0738035-A752-A04F-AC37-BE71AD6A1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5ED5397-BA55-5E49-8353-8A17C30A6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DE34B4F-B9C4-6441-A021-A747F74D9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2020-02-10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5B6457E-0B56-1849-8C54-FFA2CC53D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13D8DC1-B9C2-EC42-AB77-8CA99AF0B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59907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72AC94E-DE91-3648-9D50-663BA6102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767EA31-594C-0C4F-ABE8-4C1F0DC909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B2622D40-DAB4-7248-A1B5-FF4E3669FB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5D8839B-9014-BA4A-A907-E47C2462E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2020-02-10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CF04C83-BF5E-5C44-855B-07A614053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AE3301C-ED85-6E4E-97CB-26B535611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78646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48C063-E021-C841-B92D-A087198E7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15AAEF1-6ADE-2A4F-A1B2-B4214FBAC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DD0A6D24-CF00-D447-BA91-083FD7FD1E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B1A05A70-C9A1-994D-98CF-9B83235CF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2EBD6979-0DF5-C248-A430-408686A9D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1ECD500E-620C-2444-99DF-1F1E77D8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2020-02-10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5FC09583-EDEB-8140-9E03-7E3D359A6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95125583-F585-AF4D-8136-8CC5AC5DE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45313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49BD015-8352-6342-BF8C-4736C2A1D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2F95FE88-801B-5043-8A28-57A8255CD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2020-02-10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1B29247F-613F-8041-A68F-2E695BEFA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B20387DC-5EE6-F94C-86EA-19E6A36F2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50827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AC54CF41-2CCB-2546-8A51-3EC790885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2020-02-10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5C41C900-20D4-1E46-A503-DEA018F92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473903CA-6145-3846-B5B6-56790FC68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96272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BB53706-6F59-164D-8AB3-61AA41938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705A654-A7BC-6F44-B678-0077F702E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85861AE6-FE95-6C4A-A5DD-59F45593D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CEC38569-2EC9-484E-BC36-4FD46BA24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2020-02-10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B10CDF1C-8E4C-8241-BA2C-C99E5B7E9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4D33965-C422-214D-8E44-BED179F2B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12699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E4343F3-D339-3D4A-9995-04AF273A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466D680B-DF64-1E47-B558-E4E9FCE8C0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D01AC4ED-49CE-8D45-919C-2793B67A7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154C891-D6C4-F84E-AF79-923E3C88E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2020-02-10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9DE4D14-A320-6446-8026-44D526007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086DF2-9F59-6945-B2A9-CB77FF8B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57299818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2" Type="http://schemas.openxmlformats.org/officeDocument/2006/relationships/slideLayout" Target="../slideLayouts/slideLayout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Office 테마">
    <p:bg>
      <p:bgPr shadeToTitle="0">
        <a:solidFill>
          <a:srgbClr val="32629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 lnSpcReduction="0"/>
          </a:bodyPr>
          <a:lstStyle/>
          <a:p>
            <a:pPr lvl="0"/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 lnSpcReduction="0"/>
          </a:bodyPr>
          <a:lstStyle/>
          <a:p>
            <a:pPr lvl="0"/>
            <a:r>
              <a:rPr lang="ko-KR" altLang="en-US"/>
              <a:t>마스터 텍스트 스타일 편집</a:t>
            </a:r>
            <a:endParaRPr lang="ko-KR" altLang="en-US"/>
          </a:p>
          <a:p>
            <a:pPr lvl="0"/>
            <a:r>
              <a:rPr lang="ko-KR" altLang="en-US"/>
              <a:t>둘째 수준</a:t>
            </a:r>
            <a:endParaRPr lang="ko-KR" altLang="en-US"/>
          </a:p>
          <a:p>
            <a:pPr lvl="0"/>
            <a:r>
              <a:rPr lang="ko-KR" altLang="en-US"/>
              <a:t>셋째 수준</a:t>
            </a:r>
            <a:endParaRPr lang="ko-KR" altLang="en-US"/>
          </a:p>
          <a:p>
            <a:pPr lvl="0"/>
            <a:r>
              <a:rPr lang="ko-KR" altLang="en-US"/>
              <a:t>넷째 수준</a:t>
            </a:r>
            <a:endParaRPr lang="ko-KR" altLang="en-US"/>
          </a:p>
          <a:p>
            <a:pPr lvl="0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fld id="{ACE156AC-F178-FC4A-8F40-A38725500740}" type="datetimeFigureOut">
              <a:rPr lang="ko-KR" altLang="en-US"/>
              <a:pPr/>
              <a:t>2020-02-10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fld id="{5F70AEEC-2B2F-F747-A108-23FD56D2F215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41" r:id="rId2"/>
    <p:sldLayoutId id="2147484442" r:id="rId3"/>
    <p:sldLayoutId id="2147484443" r:id="rId4"/>
    <p:sldLayoutId id="2147484444" r:id="rId5"/>
    <p:sldLayoutId id="2147484445" r:id="rId6"/>
    <p:sldLayoutId id="2147484446" r:id="rId7"/>
    <p:sldLayoutId id="2147484447" r:id="rId8"/>
    <p:sldLayoutId id="2147484448" r:id="rId9"/>
    <p:sldLayoutId id="2147484449" r:id="rId10"/>
    <p:sldLayoutId id="2147484450" r:id="rId11"/>
    <p:sldLayoutId id="2147484451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Relationship Id="rId6" Type="http://schemas.openxmlformats.org/officeDocument/2006/relationships/image" Target="../media/image25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34.png"  /><Relationship Id="rId11" Type="http://schemas.openxmlformats.org/officeDocument/2006/relationships/image" Target="../media/image35.png"  /><Relationship Id="rId12" Type="http://schemas.openxmlformats.org/officeDocument/2006/relationships/image" Target="../media/image36.png"  /><Relationship Id="rId13" Type="http://schemas.openxmlformats.org/officeDocument/2006/relationships/image" Target="../media/image37.png"  /><Relationship Id="rId14" Type="http://schemas.openxmlformats.org/officeDocument/2006/relationships/image" Target="../media/image38.png"  /><Relationship Id="rId15" Type="http://schemas.openxmlformats.org/officeDocument/2006/relationships/image" Target="../media/image39.png"  /><Relationship Id="rId16" Type="http://schemas.openxmlformats.org/officeDocument/2006/relationships/image" Target="../media/image40.png"  /><Relationship Id="rId17" Type="http://schemas.openxmlformats.org/officeDocument/2006/relationships/image" Target="../media/image41.png"  /><Relationship Id="rId18" Type="http://schemas.openxmlformats.org/officeDocument/2006/relationships/image" Target="../media/image42.png"  /><Relationship Id="rId19" Type="http://schemas.openxmlformats.org/officeDocument/2006/relationships/image" Target="../media/image43.png"  /><Relationship Id="rId2" Type="http://schemas.openxmlformats.org/officeDocument/2006/relationships/image" Target="../media/image26.png"  /><Relationship Id="rId20" Type="http://schemas.openxmlformats.org/officeDocument/2006/relationships/image" Target="../media/image44.jpeg"  /><Relationship Id="rId21" Type="http://schemas.openxmlformats.org/officeDocument/2006/relationships/image" Target="../media/image45.png"  /><Relationship Id="rId22" Type="http://schemas.openxmlformats.org/officeDocument/2006/relationships/image" Target="../media/image46.png"  /><Relationship Id="rId23" Type="http://schemas.openxmlformats.org/officeDocument/2006/relationships/image" Target="../media/image47.png"  /><Relationship Id="rId24" Type="http://schemas.openxmlformats.org/officeDocument/2006/relationships/image" Target="../media/image48.png"  /><Relationship Id="rId25" Type="http://schemas.openxmlformats.org/officeDocument/2006/relationships/image" Target="../media/image49.png"  /><Relationship Id="rId26" Type="http://schemas.openxmlformats.org/officeDocument/2006/relationships/image" Target="../media/image50.png"  /><Relationship Id="rId27" Type="http://schemas.openxmlformats.org/officeDocument/2006/relationships/image" Target="../media/image51.png"  /><Relationship Id="rId28" Type="http://schemas.openxmlformats.org/officeDocument/2006/relationships/image" Target="../media/image52.png"  /><Relationship Id="rId29" Type="http://schemas.openxmlformats.org/officeDocument/2006/relationships/image" Target="../media/image53.jpeg"  /><Relationship Id="rId3" Type="http://schemas.openxmlformats.org/officeDocument/2006/relationships/image" Target="../media/image27.png"  /><Relationship Id="rId30" Type="http://schemas.openxmlformats.org/officeDocument/2006/relationships/image" Target="../media/image54.png"  /><Relationship Id="rId31" Type="http://schemas.openxmlformats.org/officeDocument/2006/relationships/image" Target="../media/image55.png"  /><Relationship Id="rId32" Type="http://schemas.openxmlformats.org/officeDocument/2006/relationships/image" Target="../media/image56.png"  /><Relationship Id="rId33" Type="http://schemas.openxmlformats.org/officeDocument/2006/relationships/image" Target="../media/image57.png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Relationship Id="rId6" Type="http://schemas.openxmlformats.org/officeDocument/2006/relationships/image" Target="../media/image30.png"  /><Relationship Id="rId7" Type="http://schemas.openxmlformats.org/officeDocument/2006/relationships/image" Target="../media/image31.png"  /><Relationship Id="rId8" Type="http://schemas.openxmlformats.org/officeDocument/2006/relationships/image" Target="../media/image32.png"  /><Relationship Id="rId9" Type="http://schemas.openxmlformats.org/officeDocument/2006/relationships/image" Target="../media/image3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66.png"  /><Relationship Id="rId11" Type="http://schemas.openxmlformats.org/officeDocument/2006/relationships/image" Target="../media/image67.png"  /><Relationship Id="rId12" Type="http://schemas.openxmlformats.org/officeDocument/2006/relationships/image" Target="../media/image68.png"  /><Relationship Id="rId13" Type="http://schemas.openxmlformats.org/officeDocument/2006/relationships/image" Target="../media/image69.png"  /><Relationship Id="rId14" Type="http://schemas.openxmlformats.org/officeDocument/2006/relationships/image" Target="../media/image70.png"  /><Relationship Id="rId15" Type="http://schemas.openxmlformats.org/officeDocument/2006/relationships/image" Target="../media/image71.png"  /><Relationship Id="rId16" Type="http://schemas.openxmlformats.org/officeDocument/2006/relationships/image" Target="../media/image72.png"  /><Relationship Id="rId17" Type="http://schemas.openxmlformats.org/officeDocument/2006/relationships/image" Target="../media/image73.png"  /><Relationship Id="rId18" Type="http://schemas.openxmlformats.org/officeDocument/2006/relationships/image" Target="../media/image74.png"  /><Relationship Id="rId19" Type="http://schemas.openxmlformats.org/officeDocument/2006/relationships/image" Target="../media/image75.png"  /><Relationship Id="rId2" Type="http://schemas.openxmlformats.org/officeDocument/2006/relationships/image" Target="../media/image58.png"  /><Relationship Id="rId20" Type="http://schemas.openxmlformats.org/officeDocument/2006/relationships/image" Target="../media/image76.jpeg"  /><Relationship Id="rId21" Type="http://schemas.openxmlformats.org/officeDocument/2006/relationships/image" Target="../media/image77.png"  /><Relationship Id="rId22" Type="http://schemas.openxmlformats.org/officeDocument/2006/relationships/image" Target="../media/image78.png"  /><Relationship Id="rId23" Type="http://schemas.openxmlformats.org/officeDocument/2006/relationships/image" Target="../media/image79.png"  /><Relationship Id="rId24" Type="http://schemas.openxmlformats.org/officeDocument/2006/relationships/image" Target="../media/image80.png"  /><Relationship Id="rId25" Type="http://schemas.openxmlformats.org/officeDocument/2006/relationships/image" Target="../media/image81.png"  /><Relationship Id="rId26" Type="http://schemas.openxmlformats.org/officeDocument/2006/relationships/image" Target="../media/image82.png"  /><Relationship Id="rId27" Type="http://schemas.openxmlformats.org/officeDocument/2006/relationships/image" Target="../media/image83.png"  /><Relationship Id="rId28" Type="http://schemas.openxmlformats.org/officeDocument/2006/relationships/image" Target="../media/image84.png"  /><Relationship Id="rId29" Type="http://schemas.openxmlformats.org/officeDocument/2006/relationships/image" Target="../media/image85.jpeg"  /><Relationship Id="rId3" Type="http://schemas.openxmlformats.org/officeDocument/2006/relationships/image" Target="../media/image59.png"  /><Relationship Id="rId30" Type="http://schemas.openxmlformats.org/officeDocument/2006/relationships/image" Target="../media/image86.png"  /><Relationship Id="rId31" Type="http://schemas.openxmlformats.org/officeDocument/2006/relationships/image" Target="../media/image87.png"  /><Relationship Id="rId32" Type="http://schemas.openxmlformats.org/officeDocument/2006/relationships/image" Target="../media/image88.png"  /><Relationship Id="rId33" Type="http://schemas.openxmlformats.org/officeDocument/2006/relationships/image" Target="../media/image89.png"  /><Relationship Id="rId4" Type="http://schemas.openxmlformats.org/officeDocument/2006/relationships/image" Target="../media/image60.png"  /><Relationship Id="rId5" Type="http://schemas.openxmlformats.org/officeDocument/2006/relationships/image" Target="../media/image61.png"  /><Relationship Id="rId6" Type="http://schemas.openxmlformats.org/officeDocument/2006/relationships/image" Target="../media/image62.png"  /><Relationship Id="rId7" Type="http://schemas.openxmlformats.org/officeDocument/2006/relationships/image" Target="../media/image63.png"  /><Relationship Id="rId8" Type="http://schemas.openxmlformats.org/officeDocument/2006/relationships/image" Target="../media/image64.png"  /><Relationship Id="rId9" Type="http://schemas.openxmlformats.org/officeDocument/2006/relationships/image" Target="../media/image6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98.png"  /><Relationship Id="rId11" Type="http://schemas.openxmlformats.org/officeDocument/2006/relationships/image" Target="../media/image99.png"  /><Relationship Id="rId12" Type="http://schemas.openxmlformats.org/officeDocument/2006/relationships/image" Target="../media/image100.png"  /><Relationship Id="rId13" Type="http://schemas.openxmlformats.org/officeDocument/2006/relationships/image" Target="../media/image101.png"  /><Relationship Id="rId14" Type="http://schemas.openxmlformats.org/officeDocument/2006/relationships/image" Target="../media/image102.png"  /><Relationship Id="rId15" Type="http://schemas.openxmlformats.org/officeDocument/2006/relationships/image" Target="../media/image103.png"  /><Relationship Id="rId16" Type="http://schemas.openxmlformats.org/officeDocument/2006/relationships/image" Target="../media/image104.png"  /><Relationship Id="rId17" Type="http://schemas.openxmlformats.org/officeDocument/2006/relationships/image" Target="../media/image105.png"  /><Relationship Id="rId18" Type="http://schemas.openxmlformats.org/officeDocument/2006/relationships/image" Target="../media/image106.png"  /><Relationship Id="rId19" Type="http://schemas.openxmlformats.org/officeDocument/2006/relationships/image" Target="../media/image107.png"  /><Relationship Id="rId2" Type="http://schemas.openxmlformats.org/officeDocument/2006/relationships/image" Target="../media/image90.png"  /><Relationship Id="rId20" Type="http://schemas.openxmlformats.org/officeDocument/2006/relationships/image" Target="../media/image108.jpeg"  /><Relationship Id="rId21" Type="http://schemas.openxmlformats.org/officeDocument/2006/relationships/image" Target="../media/image109.png"  /><Relationship Id="rId22" Type="http://schemas.openxmlformats.org/officeDocument/2006/relationships/image" Target="../media/image110.png"  /><Relationship Id="rId23" Type="http://schemas.openxmlformats.org/officeDocument/2006/relationships/image" Target="../media/image111.png"  /><Relationship Id="rId24" Type="http://schemas.openxmlformats.org/officeDocument/2006/relationships/image" Target="../media/image112.png"  /><Relationship Id="rId25" Type="http://schemas.openxmlformats.org/officeDocument/2006/relationships/image" Target="../media/image113.png"  /><Relationship Id="rId26" Type="http://schemas.openxmlformats.org/officeDocument/2006/relationships/image" Target="../media/image114.png"  /><Relationship Id="rId27" Type="http://schemas.openxmlformats.org/officeDocument/2006/relationships/image" Target="../media/image115.png"  /><Relationship Id="rId28" Type="http://schemas.openxmlformats.org/officeDocument/2006/relationships/image" Target="../media/image116.png"  /><Relationship Id="rId29" Type="http://schemas.openxmlformats.org/officeDocument/2006/relationships/image" Target="../media/image117.jpeg"  /><Relationship Id="rId3" Type="http://schemas.openxmlformats.org/officeDocument/2006/relationships/image" Target="../media/image91.png"  /><Relationship Id="rId30" Type="http://schemas.openxmlformats.org/officeDocument/2006/relationships/image" Target="../media/image118.png"  /><Relationship Id="rId31" Type="http://schemas.openxmlformats.org/officeDocument/2006/relationships/image" Target="../media/image119.png"  /><Relationship Id="rId32" Type="http://schemas.openxmlformats.org/officeDocument/2006/relationships/image" Target="../media/image120.png"  /><Relationship Id="rId33" Type="http://schemas.openxmlformats.org/officeDocument/2006/relationships/image" Target="../media/image121.png"  /><Relationship Id="rId34" Type="http://schemas.openxmlformats.org/officeDocument/2006/relationships/image" Target="../media/image122.png"  /><Relationship Id="rId4" Type="http://schemas.openxmlformats.org/officeDocument/2006/relationships/image" Target="../media/image92.png"  /><Relationship Id="rId5" Type="http://schemas.openxmlformats.org/officeDocument/2006/relationships/image" Target="../media/image93.png"  /><Relationship Id="rId6" Type="http://schemas.openxmlformats.org/officeDocument/2006/relationships/image" Target="../media/image94.png"  /><Relationship Id="rId7" Type="http://schemas.openxmlformats.org/officeDocument/2006/relationships/image" Target="../media/image95.png"  /><Relationship Id="rId8" Type="http://schemas.openxmlformats.org/officeDocument/2006/relationships/image" Target="../media/image96.png"  /><Relationship Id="rId9" Type="http://schemas.openxmlformats.org/officeDocument/2006/relationships/image" Target="../media/image97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png"  /><Relationship Id="rId3" Type="http://schemas.openxmlformats.org/officeDocument/2006/relationships/image" Target="../media/image125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8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Relationship Id="rId3" Type="http://schemas.openxmlformats.org/officeDocument/2006/relationships/image" Target="../media/image130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8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[L] 1"/>
          <p:cNvSpPr/>
          <p:nvPr/>
        </p:nvSpPr>
        <p:spPr>
          <a:xfrm>
            <a:off x="2262519" y="2385873"/>
            <a:ext cx="73152" cy="1853908"/>
          </a:xfrm>
          <a:prstGeom prst="leftBracket">
            <a:avLst>
              <a:gd name="adj" fmla="val 8333"/>
            </a:avLst>
          </a:prstGeom>
          <a:ln w="76200">
            <a:solidFill>
              <a:srgbClr val="3262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326295"/>
              </a:solidFill>
            </a:endParaRPr>
          </a:p>
        </p:txBody>
      </p:sp>
      <p:sp>
        <p:nvSpPr>
          <p:cNvPr id="13" name="왼쪽 대괄호[L] 12"/>
          <p:cNvSpPr/>
          <p:nvPr/>
        </p:nvSpPr>
        <p:spPr>
          <a:xfrm flipH="1">
            <a:off x="9944237" y="2385873"/>
            <a:ext cx="73152" cy="1742244"/>
          </a:xfrm>
          <a:prstGeom prst="leftBracket">
            <a:avLst>
              <a:gd name="adj" fmla="val 8333"/>
            </a:avLst>
          </a:prstGeom>
          <a:ln w="76200">
            <a:solidFill>
              <a:srgbClr val="3262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326295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33656" y="6008915"/>
            <a:ext cx="3967465" cy="85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Family C</a:t>
            </a:r>
            <a:endParaRPr lang="en-US" altLang="ko-KR" sz="1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김진성 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배인영 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윤다정 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이정은 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정은아</a:t>
            </a:r>
            <a:endParaRPr lang="en-US" altLang="ko-KR"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47999" y="3658752"/>
            <a:ext cx="6096000" cy="104469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</a:rPr>
              <a:t>Our Work Leader</a:t>
            </a:r>
            <a:endParaRPr lang="en-US" altLang="ko-KR" sz="2000" b="1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ko-KR" altLang="en-US" sz="2000">
                <a:solidFill>
                  <a:schemeClr val="bg1">
                    <a:lumMod val="50000"/>
                  </a:schemeClr>
                </a:solidFill>
              </a:rPr>
              <a:t>효과적인 팀워크와 가벼워진 업무를 이끌어내는 공간</a:t>
            </a: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, OWL</a:t>
            </a:r>
            <a:endParaRPr lang="en-US" altLang="ko-KR" sz="2000" b="0" i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04245" y="2107205"/>
            <a:ext cx="3697745" cy="15008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8800" b="1">
                <a:solidFill>
                  <a:srgbClr val="326295"/>
                </a:solidFill>
              </a:rPr>
              <a:t>O W L</a:t>
            </a:r>
            <a:endParaRPr lang="ko-KR" altLang="en-US" sz="8800" b="1">
              <a:solidFill>
                <a:srgbClr val="32629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5" presetID="0" presetClass="path" presetSubtype="0" accel="50000" decel="50000" fill="hold" nodeType="withEffect" mc:Ignorable="hp" hp:hslPresetID="100" hp:hslDuration="2000" hp:hslMotionPathID="0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000 -0.00278 L 0 0 " pathEditMode="relative" ptsTypes="">
                                      <p:cBhvr>
                                        <p:cTn id="6" dur="2000" ac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7" presetID="0" presetClass="path" presetSubtype="0" accel="50000" decel="50000" fill="hold" nodeType="withEffect" mc:Ignorable="hp" hp:hslPresetID="100" hp:hslDuration="2000" hp:hslMotionPathID="0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469 0.00139 L 0 0 " pathEditMode="relative" ptsTypes="">
                                      <p:cBhvr>
                                        <p:cTn id="8" dur="2000" ac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9" presetID="32" presetClass="emph" presetSubtype="0" repeatCount="2000" fill="hold" grpId="0" nodeType="withEffect" mc:Ignorable="hp" hp:hslPresetID="54" hp:hslPresetSubtype="DirectionNone" hp:hslDuration="100" hp:hslTextDuration="100" hp:hslTextAnimationUnitDelay="10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animClr clrSpc="rgb">
                                      <p:cBhvr override="childStyle">
                                        <p:cTn id="10" dur="100" repeatCount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7d31"/>
                                      </p:to>
                                    </p:animClr>
                                    <p:animClr clrSpc="rgb">
                                      <p:cBhvr>
                                        <p:cTn id="11" dur="100" repeatCount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7d31"/>
                                      </p:to>
                                    </p:animClr>
                                    <p:set>
                                      <p:cBhvr>
                                        <p:cTn id="12" dur="100" repeatCount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0" repeatCount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4" dur="100" repeatCount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repeatCount="2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repeatCount="2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repeatCount="2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repeatCount="2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19" presetID="14" presetClass="entr" presetSubtype="10" fill="hold" nodeType="withEffect" mc:Ignorable="hp" hp:hslPresetID="19" hp:hslPresetSubtype="DirectionWidth" hp:hslDuration="500" hp:hslTextAnimationUnitDelay="1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0" autoUpdateAnimBg="0"/>
    </p:bld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25749" y="1238251"/>
            <a:ext cx="5883163" cy="17335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125749" y="2971802"/>
            <a:ext cx="5872277" cy="343988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>
            <a:alphaModFix/>
            <a:lum/>
          </a:blip>
          <a:srcRect/>
          <a:stretch>
            <a:fillRect/>
          </a:stretch>
        </p:blipFill>
        <p:spPr>
          <a:xfrm>
            <a:off x="6096000" y="1238251"/>
            <a:ext cx="5975231" cy="405220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5">
            <a:alphaModFix/>
            <a:lum/>
          </a:blip>
          <a:srcRect/>
          <a:stretch>
            <a:fillRect/>
          </a:stretch>
        </p:blipFill>
        <p:spPr>
          <a:xfrm>
            <a:off x="6095205" y="5290459"/>
            <a:ext cx="5976026" cy="112122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5" name="직사각형 14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6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2837" y="199491"/>
            <a:ext cx="4603003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02. </a:t>
            </a:r>
            <a:r>
              <a:rPr lang="ko-KR" altLang="en-US" sz="2400"/>
              <a:t>분석 설계 </a:t>
            </a:r>
            <a:r>
              <a:rPr lang="en-US" altLang="ko-KR" sz="2400"/>
              <a:t>- </a:t>
            </a:r>
            <a:r>
              <a:rPr lang="ko-KR" altLang="en-US" sz="2400"/>
              <a:t>요구 사항 정의</a:t>
            </a:r>
            <a:endParaRPr lang="ko-KR" altLang="en-US" sz="2400"/>
          </a:p>
        </p:txBody>
      </p:sp>
      <p:sp>
        <p:nvSpPr>
          <p:cNvPr id="18" name="TextBox 17"/>
          <p:cNvSpPr txBox="1"/>
          <p:nvPr/>
        </p:nvSpPr>
        <p:spPr>
          <a:xfrm>
            <a:off x="489857" y="778157"/>
            <a:ext cx="1944733" cy="3724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>
                <a:solidFill>
                  <a:schemeClr val="bg1"/>
                </a:solidFill>
              </a:rPr>
              <a:t>요구사항 정의서</a:t>
            </a:r>
            <a:endParaRPr lang="en-US" altLang="ko-KR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6" name="직사각형 5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7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12837" y="199491"/>
            <a:ext cx="4603003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02. </a:t>
            </a:r>
            <a:r>
              <a:rPr lang="ko-KR" altLang="en-US" sz="2400"/>
              <a:t>분석 설계 </a:t>
            </a:r>
            <a:r>
              <a:rPr lang="en-US" altLang="ko-KR" sz="2400"/>
              <a:t>- </a:t>
            </a:r>
            <a:r>
              <a:rPr lang="ko-KR" altLang="en-US" sz="2400"/>
              <a:t>요구 사항 정의</a:t>
            </a:r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489857" y="778157"/>
            <a:ext cx="1944733" cy="3724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>
                <a:solidFill>
                  <a:schemeClr val="bg1"/>
                </a:solidFill>
              </a:rPr>
              <a:t>요구사항 명세서</a:t>
            </a:r>
            <a:endParaRPr lang="en-US" altLang="ko-KR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28424" y="1560618"/>
            <a:ext cx="5776450" cy="45243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6212266" y="1560617"/>
            <a:ext cx="5776450" cy="45243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7" name="직사각형 6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2837" y="199491"/>
            <a:ext cx="4926853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02. </a:t>
            </a:r>
            <a:r>
              <a:rPr lang="ko-KR" altLang="en-US" sz="2400"/>
              <a:t>분석 설계 </a:t>
            </a:r>
            <a:r>
              <a:rPr lang="en-US" altLang="ko-KR" sz="2400"/>
              <a:t>- </a:t>
            </a:r>
            <a:r>
              <a:rPr lang="ko-KR" altLang="en-US" sz="2400"/>
              <a:t>기능 요구 모델링</a:t>
            </a:r>
            <a:endParaRPr lang="ko-KR" alt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489857" y="778157"/>
            <a:ext cx="1220833" cy="3724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>
                <a:solidFill>
                  <a:schemeClr val="bg1"/>
                </a:solidFill>
              </a:rPr>
              <a:t>업무 분석</a:t>
            </a:r>
            <a:endParaRPr lang="en-US" altLang="ko-KR">
              <a:solidFill>
                <a:schemeClr val="bg1"/>
              </a:solidFill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74656" y="1404272"/>
          <a:ext cx="10058402" cy="4826844"/>
        </p:xfrm>
        <a:graphic>
          <a:graphicData uri="http://schemas.openxmlformats.org/drawingml/2006/table">
            <a:tbl>
              <a:tblPr firstRow="1" bandRow="1"/>
              <a:tblGrid>
                <a:gridCol w="3682067"/>
                <a:gridCol w="1275267"/>
                <a:gridCol w="1275267"/>
                <a:gridCol w="1275267"/>
                <a:gridCol w="1275267"/>
                <a:gridCol w="1275267"/>
              </a:tblGrid>
              <a:tr h="283932"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업무</a:t>
                      </a:r>
                      <a:endParaRPr lang="ko-KR" altLang="en-US" sz="1400">
                        <a:solidFill>
                          <a:schemeClr val="bg1"/>
                        </a:solidFill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solidFill>
                      <a:srgbClr val="326295"/>
                    </a:solidFill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김진성</a:t>
                      </a:r>
                      <a:endParaRPr lang="ko-KR" altLang="en-US" sz="1400">
                        <a:solidFill>
                          <a:schemeClr val="bg1"/>
                        </a:solidFill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solidFill>
                      <a:srgbClr val="326295"/>
                    </a:solidFill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배인영</a:t>
                      </a:r>
                      <a:endParaRPr lang="ko-KR" altLang="en-US" sz="1400">
                        <a:solidFill>
                          <a:schemeClr val="bg1"/>
                        </a:solidFill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solidFill>
                      <a:srgbClr val="326295"/>
                    </a:solidFill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윤다정</a:t>
                      </a:r>
                      <a:endParaRPr lang="ko-KR" altLang="en-US" sz="1400">
                        <a:solidFill>
                          <a:schemeClr val="bg1"/>
                        </a:solidFill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solidFill>
                      <a:srgbClr val="326295"/>
                    </a:solidFill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이정은</a:t>
                      </a:r>
                      <a:endParaRPr lang="ko-KR" altLang="en-US" sz="1400">
                        <a:solidFill>
                          <a:schemeClr val="bg1"/>
                        </a:solidFill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solidFill>
                      <a:srgbClr val="326295"/>
                    </a:solidFill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정은아</a:t>
                      </a:r>
                      <a:endParaRPr lang="ko-KR" altLang="en-US" sz="1400">
                        <a:solidFill>
                          <a:schemeClr val="bg1"/>
                        </a:solidFill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solidFill>
                      <a:srgbClr val="326295"/>
                    </a:solidFill>
                  </a:tcPr>
                </a:tc>
              </a:tr>
              <a:tr h="283932"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en-US" altLang="en-US" sz="1200"/>
                        <a:t>UI</a:t>
                      </a:r>
                      <a:endParaRPr lang="en-US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83932"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ko-KR" altLang="en-US" sz="1200"/>
                        <a:t>회원가입</a:t>
                      </a:r>
                      <a:r>
                        <a:rPr lang="en-US" altLang="ko-KR" sz="1200"/>
                        <a:t>/</a:t>
                      </a:r>
                      <a:r>
                        <a:rPr lang="ko-KR" altLang="en-US" sz="1200"/>
                        <a:t>로그인</a:t>
                      </a:r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83932"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ko-KR" altLang="en-US" sz="1200"/>
                        <a:t>회원정보</a:t>
                      </a:r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83932"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ko-KR" altLang="en-US" sz="1200"/>
                        <a:t>마이 대시보드</a:t>
                      </a:r>
                      <a:endParaRPr lang="en-US" altLang="ko-KR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83932"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ko-KR" altLang="en-US" sz="1200"/>
                        <a:t>마이 캘린더</a:t>
                      </a:r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83932"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ko-KR" altLang="en-US" sz="1200"/>
                        <a:t>프로젝트 대시보드</a:t>
                      </a:r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83932"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ko-KR" altLang="en-US" sz="1200"/>
                        <a:t>프로젝트 캘린더</a:t>
                      </a:r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83932"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ko-KR" altLang="en-US" sz="1200"/>
                        <a:t>칸반보드</a:t>
                      </a:r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83932"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ko-KR" altLang="en-US" sz="1200"/>
                        <a:t>공지사항</a:t>
                      </a:r>
                      <a:endParaRPr lang="en-US" altLang="ko-KR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83932"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ko-KR" altLang="en-US" sz="1200"/>
                        <a:t>드라이브</a:t>
                      </a:r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83932"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ko-KR" altLang="en-US" sz="1200"/>
                        <a:t>휴지통</a:t>
                      </a:r>
                      <a:endParaRPr lang="en-US" altLang="ko-KR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83932"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ko-KR" altLang="en-US" sz="1200"/>
                        <a:t>프로젝트 즐겨찾기</a:t>
                      </a:r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83932"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ko-KR" altLang="en-US" sz="1200"/>
                        <a:t>프로젝트 멤버 초대</a:t>
                      </a:r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83932"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ko-KR" altLang="en-US" sz="1200"/>
                        <a:t>알람</a:t>
                      </a:r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83932"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ko-KR" altLang="en-US" sz="1200"/>
                        <a:t>채팅</a:t>
                      </a:r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83932"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ko-KR" altLang="en-US" sz="1200"/>
                        <a:t>테마 설정</a:t>
                      </a:r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7" name="직사각형 6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2837" y="199491"/>
            <a:ext cx="4926853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02. </a:t>
            </a:r>
            <a:r>
              <a:rPr lang="ko-KR" altLang="en-US" sz="2400"/>
              <a:t>분석 설계 </a:t>
            </a:r>
            <a:r>
              <a:rPr lang="en-US" altLang="ko-KR" sz="2400"/>
              <a:t>- </a:t>
            </a:r>
            <a:r>
              <a:rPr lang="ko-KR" altLang="en-US" sz="2400"/>
              <a:t>기능 요구 모델링</a:t>
            </a:r>
            <a:endParaRPr lang="ko-KR" alt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489857" y="778157"/>
            <a:ext cx="2059033" cy="3724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>
                <a:solidFill>
                  <a:schemeClr val="bg1"/>
                </a:solidFill>
              </a:rPr>
              <a:t>Usecase Diagram</a:t>
            </a:r>
            <a:endParaRPr lang="en-US" altLang="ko-KR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772239" y="1257346"/>
            <a:ext cx="8653806" cy="523772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7" name="직사각형 6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2837" y="199491"/>
            <a:ext cx="4926853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02. </a:t>
            </a:r>
            <a:r>
              <a:rPr lang="ko-KR" altLang="en-US" sz="2400"/>
              <a:t>분석 설계 </a:t>
            </a:r>
            <a:r>
              <a:rPr lang="en-US" altLang="ko-KR" sz="2400"/>
              <a:t>- </a:t>
            </a:r>
            <a:r>
              <a:rPr lang="ko-KR" altLang="en-US" sz="2400"/>
              <a:t>기능 요구 모델링</a:t>
            </a:r>
            <a:endParaRPr lang="ko-KR" alt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489857" y="778157"/>
            <a:ext cx="1735183" cy="3724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>
                <a:solidFill>
                  <a:schemeClr val="bg1"/>
                </a:solidFill>
              </a:rPr>
              <a:t>Class Diagram</a:t>
            </a:r>
            <a:endParaRPr lang="en-US" altLang="ko-KR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7" name="직사각형 6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2837" y="199491"/>
            <a:ext cx="4926853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02. </a:t>
            </a:r>
            <a:r>
              <a:rPr lang="ko-KR" altLang="en-US" sz="2400"/>
              <a:t>분석 설계 </a:t>
            </a:r>
            <a:r>
              <a:rPr lang="en-US" altLang="ko-KR" sz="2400"/>
              <a:t>- </a:t>
            </a:r>
            <a:r>
              <a:rPr lang="ko-KR" altLang="en-US" sz="2400"/>
              <a:t>기능 요구 모델링</a:t>
            </a:r>
            <a:endParaRPr lang="ko-KR" alt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489857" y="778157"/>
            <a:ext cx="1182733" cy="3724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>
                <a:solidFill>
                  <a:schemeClr val="bg1"/>
                </a:solidFill>
              </a:rPr>
              <a:t>ERD </a:t>
            </a:r>
            <a:r>
              <a:rPr lang="ko-KR" altLang="en-US">
                <a:solidFill>
                  <a:schemeClr val="bg1"/>
                </a:solidFill>
              </a:rPr>
              <a:t>논리</a:t>
            </a:r>
            <a:endParaRPr lang="en-US" altLang="ko-KR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348791" y="1329179"/>
            <a:ext cx="11500702" cy="504762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7" name="직사각형 6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2837" y="199491"/>
            <a:ext cx="4926853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02. </a:t>
            </a:r>
            <a:r>
              <a:rPr lang="ko-KR" altLang="en-US" sz="2400"/>
              <a:t>분석 설계 </a:t>
            </a:r>
            <a:r>
              <a:rPr lang="en-US" altLang="ko-KR" sz="2400"/>
              <a:t>- </a:t>
            </a:r>
            <a:r>
              <a:rPr lang="ko-KR" altLang="en-US" sz="2400"/>
              <a:t>분석 설계 모델링</a:t>
            </a:r>
            <a:endParaRPr lang="ko-KR" alt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489857" y="778157"/>
            <a:ext cx="1182733" cy="3724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>
                <a:solidFill>
                  <a:schemeClr val="bg1"/>
                </a:solidFill>
              </a:rPr>
              <a:t>ERD </a:t>
            </a:r>
            <a:r>
              <a:rPr lang="ko-KR" altLang="en-US">
                <a:solidFill>
                  <a:schemeClr val="bg1"/>
                </a:solidFill>
              </a:rPr>
              <a:t>물리</a:t>
            </a:r>
            <a:endParaRPr lang="en-US" altLang="ko-KR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359794" y="1348033"/>
            <a:ext cx="11489699" cy="505248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7" name="직사각형 6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2837" y="199491"/>
            <a:ext cx="4926853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02. </a:t>
            </a:r>
            <a:r>
              <a:rPr lang="ko-KR" altLang="en-US" sz="2400"/>
              <a:t>분석 설계 </a:t>
            </a:r>
            <a:r>
              <a:rPr lang="en-US" altLang="ko-KR" sz="2400"/>
              <a:t>- </a:t>
            </a:r>
            <a:r>
              <a:rPr lang="ko-KR" altLang="en-US" sz="2400"/>
              <a:t>분석 설계 모델링</a:t>
            </a:r>
            <a:endParaRPr lang="ko-KR" alt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489857" y="778157"/>
            <a:ext cx="1468483" cy="3724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>
                <a:solidFill>
                  <a:schemeClr val="bg1"/>
                </a:solidFill>
              </a:rPr>
              <a:t>스토리 보드</a:t>
            </a:r>
            <a:endParaRPr lang="en-US" altLang="ko-KR">
              <a:solidFill>
                <a:schemeClr val="bg1"/>
              </a:solidFill>
            </a:endParaRPr>
          </a:p>
        </p:txBody>
      </p:sp>
      <p:pic>
        <p:nvPicPr>
          <p:cNvPr id="8" name="그림 7" descr="project.png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672207" y="1283067"/>
            <a:ext cx="6641116" cy="522217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011886" y="1283067"/>
            <a:ext cx="1301436" cy="266406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01548" y="2074562"/>
            <a:ext cx="2275115" cy="7837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마이 대시보드</a:t>
            </a:r>
            <a:endParaRPr lang="ko-KR" altLang="en-US">
              <a:solidFill>
                <a:schemeClr val="tx1"/>
              </a:solidFill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마이 캘린더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12837" y="3802816"/>
            <a:ext cx="2252540" cy="3592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프로젝트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508867" y="3186260"/>
            <a:ext cx="2120194" cy="23804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프로젝트 대시보드</a:t>
            </a:r>
            <a:endParaRPr lang="ko-KR" altLang="en-US">
              <a:solidFill>
                <a:schemeClr val="tx1"/>
              </a:solidFill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프로젝트 캘린더</a:t>
            </a:r>
            <a:endParaRPr lang="ko-KR" altLang="en-US">
              <a:solidFill>
                <a:schemeClr val="tx1"/>
              </a:solidFill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칸반보드</a:t>
            </a:r>
            <a:endParaRPr lang="ko-KR" altLang="en-US">
              <a:solidFill>
                <a:schemeClr val="tx1"/>
              </a:solidFill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공지사항</a:t>
            </a:r>
            <a:endParaRPr lang="ko-KR" altLang="en-US">
              <a:solidFill>
                <a:schemeClr val="tx1"/>
              </a:solidFill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드라이브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72206" y="1808156"/>
            <a:ext cx="1170451" cy="266406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768342" y="1577753"/>
            <a:ext cx="3243544" cy="266407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672206" y="3291187"/>
            <a:ext cx="1170451" cy="266406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cxnSp>
        <p:nvCxnSpPr>
          <p:cNvPr id="20" name="꺾인 연결선 58"/>
          <p:cNvCxnSpPr>
            <a:stCxn id="17" idx="1"/>
            <a:endCxn id="14" idx="0"/>
          </p:cNvCxnSpPr>
          <p:nvPr/>
        </p:nvCxnSpPr>
        <p:spPr>
          <a:xfrm rot="10800000" flipV="1">
            <a:off x="1339106" y="1941358"/>
            <a:ext cx="1333100" cy="133203"/>
          </a:xfrm>
          <a:prstGeom prst="bentConnector2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64"/>
          <p:cNvCxnSpPr>
            <a:endCxn id="15" idx="0"/>
          </p:cNvCxnSpPr>
          <p:nvPr/>
        </p:nvCxnSpPr>
        <p:spPr>
          <a:xfrm rot="10800000" flipV="1">
            <a:off x="1339108" y="3424390"/>
            <a:ext cx="1333103" cy="378426"/>
          </a:xfrm>
          <a:prstGeom prst="bentConnector2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70"/>
          <p:cNvCxnSpPr>
            <a:stCxn id="9" idx="3"/>
            <a:endCxn id="13" idx="0"/>
          </p:cNvCxnSpPr>
          <p:nvPr/>
        </p:nvCxnSpPr>
        <p:spPr>
          <a:xfrm>
            <a:off x="9313322" y="1416270"/>
            <a:ext cx="1602797" cy="395748"/>
          </a:xfrm>
          <a:prstGeom prst="bentConnector2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95"/>
          <p:cNvCxnSpPr>
            <a:stCxn id="18" idx="3"/>
          </p:cNvCxnSpPr>
          <p:nvPr/>
        </p:nvCxnSpPr>
        <p:spPr>
          <a:xfrm>
            <a:off x="8011886" y="1710957"/>
            <a:ext cx="1657408" cy="1475303"/>
          </a:xfrm>
          <a:prstGeom prst="bentConnector3">
            <a:avLst>
              <a:gd name="adj1" fmla="val 102236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9914847" y="1812018"/>
            <a:ext cx="2002544" cy="104631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회원 설정</a:t>
            </a:r>
            <a:r>
              <a:rPr lang="en-US" altLang="ko-KR">
                <a:solidFill>
                  <a:schemeClr val="tx1"/>
                </a:solidFill>
              </a:rPr>
              <a:t> </a:t>
            </a:r>
            <a:endParaRPr lang="en-US" altLang="ko-KR">
              <a:solidFill>
                <a:schemeClr val="tx1"/>
              </a:solidFill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채팅</a:t>
            </a:r>
            <a:endParaRPr lang="ko-KR" altLang="en-US">
              <a:solidFill>
                <a:schemeClr val="tx1"/>
              </a:solidFill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알람</a:t>
            </a: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5" presetID="26" presetClass="emph" presetSubtype="0" fill="hold" nodeType="clickEffect" mc:Ignorable="hp" hp:hslPresetID="52" hp:hslPresetSubtype="DirectionNone" hp:hslDuration="500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8" presetID="26" presetClass="emph" presetSubtype="0" fill="hold" nodeType="withEffect" mc:Ignorable="hp" hp:hslPresetID="52" hp:hslPresetSubtype="DirectionNone" hp:hslDuration="500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11" presetID="26" presetClass="emph" presetSubtype="0" fill="hold" nodeType="withEffect" mc:Ignorable="hp" hp:hslPresetID="52" hp:hslPresetSubtype="DirectionNone" hp:hslDuration="500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0" autoRev="1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16" presetID="26" presetClass="emph" presetSubtype="0" fill="hold" nodeType="clickEffect" mc:Ignorable="hp" hp:hslPresetID="52" hp:hslPresetSubtype="DirectionNone" hp:hslDuration="500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500" autoRev="1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19" presetID="26" presetClass="emph" presetSubtype="0" fill="hold" nodeType="withEffect" mc:Ignorable="hp" hp:hslPresetID="52" hp:hslPresetSubtype="DirectionNone" hp:hslDuration="500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500" autoRev="1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22" presetID="26" presetClass="emph" presetSubtype="0" fill="hold" nodeType="withEffect" mc:Ignorable="hp" hp:hslPresetID="52" hp:hslPresetSubtype="DirectionNone" hp:hslDuration="500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500" autoRev="1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27" presetID="26" presetClass="emph" presetSubtype="0" fill="hold" nodeType="clickEffect" mc:Ignorable="hp" hp:hslPresetID="52" hp:hslPresetSubtype="DirectionNone" hp:hslDuration="500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500" autoRev="1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30" presetID="26" presetClass="emph" presetSubtype="0" fill="hold" nodeType="withEffect" mc:Ignorable="hp" hp:hslPresetID="52" hp:hslPresetSubtype="DirectionNone" hp:hslDuration="500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500" autoRev="1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33" presetID="26" presetClass="emph" presetSubtype="0" fill="hold" grpId="0" nodeType="withEffect" mc:Ignorable="hp" hp:hslPresetID="52" hp:hslPresetSubtype="DirectionNone" hp:hslDuration="500" hp:hslTextDuration="500" hp:hslTextAnimationUnitDelay="10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4" dur="500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500" autoRev="1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38" presetID="26" presetClass="emph" presetSubtype="0" fill="hold" nodeType="clickEffect" mc:Ignorable="hp" hp:hslPresetID="52" hp:hslPresetSubtype="DirectionNone" hp:hslDuration="500" hp:hslTextAnimationUnitDelay="10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500" autoRev="1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41" presetID="26" presetClass="emph" presetSubtype="0" fill="hold" nodeType="withEffect" mc:Ignorable="hp" hp:hslPresetID="52" hp:hslPresetSubtype="DirectionNone" hp:hslDuration="500" hp:hslTextAnimationUnitDelay="10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500" autoRev="1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44" presetID="26" presetClass="emph" presetSubtype="0" fill="hold" nodeType="withEffect" mc:Ignorable="hp" hp:hslPresetID="52" hp:hslPresetSubtype="DirectionNone" hp:hslDuration="500" hp:hslTextAnimationUnitDelay="10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500" autoRev="1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 autoUpdateAnimBg="1"/>
    </p:bld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7" name="직사각형 6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2837" y="199491"/>
            <a:ext cx="4926853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02. </a:t>
            </a:r>
            <a:r>
              <a:rPr lang="ko-KR" altLang="en-US" sz="2400"/>
              <a:t>분석 설계 </a:t>
            </a:r>
            <a:r>
              <a:rPr lang="en-US" altLang="ko-KR" sz="2400"/>
              <a:t>- </a:t>
            </a:r>
            <a:r>
              <a:rPr lang="ko-KR" altLang="en-US" sz="2400"/>
              <a:t>분석 설계 모델링</a:t>
            </a:r>
            <a:endParaRPr lang="ko-KR" alt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489857" y="778157"/>
            <a:ext cx="1468483" cy="3724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>
                <a:solidFill>
                  <a:schemeClr val="bg1"/>
                </a:solidFill>
              </a:rPr>
              <a:t>체크 리스트</a:t>
            </a:r>
            <a:endParaRPr lang="en-US" altLang="ko-KR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69197" y="4072380"/>
            <a:ext cx="5879668" cy="231899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59770" y="1373195"/>
            <a:ext cx="5898522" cy="27180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6160370" y="1373195"/>
            <a:ext cx="5871860" cy="13511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6161992" y="2724346"/>
            <a:ext cx="5879668" cy="28735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rcRect t="53310"/>
          <a:stretch>
            <a:fillRect/>
          </a:stretch>
        </p:blipFill>
        <p:spPr>
          <a:xfrm>
            <a:off x="6171419" y="5588500"/>
            <a:ext cx="5860811" cy="79344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7" name="직사각형 6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2837" y="199491"/>
            <a:ext cx="4926853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02. </a:t>
            </a:r>
            <a:r>
              <a:rPr lang="ko-KR" altLang="en-US" sz="2400"/>
              <a:t>분석 설계 </a:t>
            </a:r>
            <a:r>
              <a:rPr lang="en-US" altLang="ko-KR" sz="2400"/>
              <a:t>- </a:t>
            </a:r>
            <a:r>
              <a:rPr lang="ko-KR" altLang="en-US" sz="2400"/>
              <a:t>분석 설계 모델링</a:t>
            </a:r>
            <a:endParaRPr lang="ko-KR" alt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489857" y="778157"/>
            <a:ext cx="1468483" cy="3724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>
                <a:solidFill>
                  <a:schemeClr val="bg1"/>
                </a:solidFill>
              </a:rPr>
              <a:t>트러블 슈팅</a:t>
            </a:r>
            <a:endParaRPr lang="en-US" altLang="ko-KR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8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91105" y="4300493"/>
            <a:ext cx="2746737" cy="412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>
                <a:solidFill>
                  <a:srgbClr val="326295"/>
                </a:solidFill>
              </a:rPr>
              <a:t>프로젝트 소개</a:t>
            </a:r>
            <a:endParaRPr lang="ko-KR" altLang="en-US" sz="2000">
              <a:solidFill>
                <a:srgbClr val="326295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444580" y="4300493"/>
            <a:ext cx="2746737" cy="412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>
                <a:solidFill>
                  <a:srgbClr val="326295"/>
                </a:solidFill>
              </a:rPr>
              <a:t>분석 설계</a:t>
            </a:r>
            <a:endParaRPr lang="ko-KR" altLang="en-US" sz="2000">
              <a:solidFill>
                <a:srgbClr val="326295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188683" y="4300493"/>
            <a:ext cx="2746737" cy="412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>
                <a:solidFill>
                  <a:srgbClr val="326295"/>
                </a:solidFill>
              </a:rPr>
              <a:t>시연</a:t>
            </a:r>
            <a:endParaRPr lang="ko-KR" altLang="en-US" sz="2000">
              <a:solidFill>
                <a:srgbClr val="326295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938098" y="4300493"/>
            <a:ext cx="2746737" cy="412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>
                <a:solidFill>
                  <a:srgbClr val="326295"/>
                </a:solidFill>
              </a:rPr>
              <a:t>기술 소개</a:t>
            </a:r>
            <a:endParaRPr lang="ko-KR" altLang="en-US" sz="2000">
              <a:solidFill>
                <a:srgbClr val="326295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814621" y="2991397"/>
            <a:ext cx="484122" cy="1136469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32983" y="2859419"/>
            <a:ext cx="248194" cy="130629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868892" y="3847536"/>
            <a:ext cx="396000" cy="216000"/>
          </a:xfrm>
          <a:prstGeom prst="rect">
            <a:avLst/>
          </a:prstGeom>
          <a:solidFill>
            <a:srgbClr val="a5c5e8"/>
          </a:solidFill>
          <a:ln>
            <a:solidFill>
              <a:srgbClr val="a5c5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326295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4533991" y="2991397"/>
            <a:ext cx="484122" cy="1136469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652353" y="2859419"/>
            <a:ext cx="248194" cy="130629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588262" y="3847536"/>
            <a:ext cx="396000" cy="216000"/>
          </a:xfrm>
          <a:prstGeom prst="rect">
            <a:avLst/>
          </a:prstGeom>
          <a:solidFill>
            <a:srgbClr val="a5c5e8"/>
          </a:solidFill>
          <a:ln>
            <a:solidFill>
              <a:srgbClr val="a5c5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326295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587479" y="3600758"/>
            <a:ext cx="396000" cy="216000"/>
          </a:xfrm>
          <a:prstGeom prst="rect">
            <a:avLst/>
          </a:prstGeom>
          <a:solidFill>
            <a:srgbClr val="a5c5e8"/>
          </a:solidFill>
          <a:ln>
            <a:solidFill>
              <a:srgbClr val="a5c5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7291611" y="2996592"/>
            <a:ext cx="484122" cy="1131274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409973" y="2868846"/>
            <a:ext cx="248194" cy="130629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7345882" y="3847536"/>
            <a:ext cx="396000" cy="216000"/>
          </a:xfrm>
          <a:prstGeom prst="rect">
            <a:avLst/>
          </a:prstGeom>
          <a:solidFill>
            <a:srgbClr val="a5c5e8"/>
          </a:solidFill>
          <a:ln>
            <a:solidFill>
              <a:srgbClr val="a5c5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326295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345099" y="3600758"/>
            <a:ext cx="396000" cy="216000"/>
          </a:xfrm>
          <a:prstGeom prst="rect">
            <a:avLst/>
          </a:prstGeom>
          <a:solidFill>
            <a:srgbClr val="a5c5e8"/>
          </a:solidFill>
          <a:ln>
            <a:solidFill>
              <a:srgbClr val="a5c5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345099" y="3353586"/>
            <a:ext cx="396000" cy="216000"/>
          </a:xfrm>
          <a:prstGeom prst="rect">
            <a:avLst/>
          </a:prstGeom>
          <a:solidFill>
            <a:srgbClr val="a5c5e8"/>
          </a:solidFill>
          <a:ln>
            <a:solidFill>
              <a:srgbClr val="a5c5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10043098" y="2997416"/>
            <a:ext cx="484122" cy="1131274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161460" y="2869670"/>
            <a:ext cx="248194" cy="130629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0097369" y="3848360"/>
            <a:ext cx="396000" cy="216000"/>
          </a:xfrm>
          <a:prstGeom prst="rect">
            <a:avLst/>
          </a:prstGeom>
          <a:solidFill>
            <a:srgbClr val="a5c5e8"/>
          </a:solidFill>
          <a:ln>
            <a:solidFill>
              <a:srgbClr val="a5c5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326295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0096586" y="3601582"/>
            <a:ext cx="396000" cy="216000"/>
          </a:xfrm>
          <a:prstGeom prst="rect">
            <a:avLst/>
          </a:prstGeom>
          <a:solidFill>
            <a:srgbClr val="a5c5e8"/>
          </a:solidFill>
          <a:ln>
            <a:solidFill>
              <a:srgbClr val="a5c5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0096586" y="3354410"/>
            <a:ext cx="396000" cy="216000"/>
          </a:xfrm>
          <a:prstGeom prst="rect">
            <a:avLst/>
          </a:prstGeom>
          <a:solidFill>
            <a:srgbClr val="a5c5e8"/>
          </a:solidFill>
          <a:ln>
            <a:solidFill>
              <a:srgbClr val="a5c5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0096586" y="3098888"/>
            <a:ext cx="396000" cy="216000"/>
          </a:xfrm>
          <a:prstGeom prst="rect">
            <a:avLst/>
          </a:prstGeom>
          <a:solidFill>
            <a:srgbClr val="a5c5e8"/>
          </a:solidFill>
          <a:ln>
            <a:solidFill>
              <a:srgbClr val="a5c5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 rot="5400000">
            <a:off x="6023231" y="880561"/>
            <a:ext cx="130629" cy="2140864"/>
          </a:xfrm>
          <a:prstGeom prst="rect">
            <a:avLst/>
          </a:prstGeom>
          <a:solidFill>
            <a:srgbClr val="326295"/>
          </a:solidFill>
          <a:ln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715176" y="1284982"/>
            <a:ext cx="2746737" cy="53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목 차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44580" y="4793319"/>
            <a:ext cx="2746737" cy="376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요구사항 정의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444580" y="5295109"/>
            <a:ext cx="2746737" cy="370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기능요구 모델링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444580" y="5796899"/>
            <a:ext cx="2746737" cy="373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분석설계 모델링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938098" y="4700603"/>
            <a:ext cx="2746737" cy="374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BACK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938098" y="5083374"/>
            <a:ext cx="2746737" cy="372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FRONT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938098" y="5466145"/>
            <a:ext cx="2746737" cy="370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OPEN API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938098" y="5848916"/>
            <a:ext cx="2746737" cy="664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TOOL</a:t>
            </a:r>
            <a:endParaRPr lang="en-US" altLang="ko-KR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938098" y="6231686"/>
            <a:ext cx="2746737" cy="376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협업툴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91105" y="4793319"/>
            <a:ext cx="2746737" cy="376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주제 선정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91105" y="5268040"/>
            <a:ext cx="2746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프로젝트 일정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7" name="직사각형 6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12837" y="199491"/>
            <a:ext cx="1345453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03. </a:t>
            </a:r>
            <a:r>
              <a:rPr lang="ko-KR" altLang="en-US" sz="2400"/>
              <a:t>시연</a:t>
            </a:r>
            <a:endParaRPr lang="ko-KR" altLang="en-US" sz="2400"/>
          </a:p>
        </p:txBody>
      </p:sp>
      <p:sp>
        <p:nvSpPr>
          <p:cNvPr id="2" name="타원 1"/>
          <p:cNvSpPr/>
          <p:nvPr/>
        </p:nvSpPr>
        <p:spPr>
          <a:xfrm>
            <a:off x="4505984" y="2469823"/>
            <a:ext cx="3180032" cy="3016577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/>
          <p:cNvSpPr/>
          <p:nvPr/>
        </p:nvSpPr>
        <p:spPr>
          <a:xfrm rot="5400000">
            <a:off x="5653433" y="3605752"/>
            <a:ext cx="1074655" cy="744718"/>
          </a:xfrm>
          <a:prstGeom prst="triangle">
            <a:avLst>
              <a:gd name="adj" fmla="val 50000"/>
            </a:avLst>
          </a:prstGeom>
          <a:ln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6" name="직사각형 5"/>
          <p:cNvSpPr/>
          <p:nvPr/>
        </p:nvSpPr>
        <p:spPr>
          <a:xfrm>
            <a:off x="158407" y="1491343"/>
            <a:ext cx="4946992" cy="4965221"/>
          </a:xfrm>
          <a:prstGeom prst="rect">
            <a:avLst/>
          </a:prstGeom>
          <a:solidFill>
            <a:schemeClr val="bg1"/>
          </a:solidFill>
          <a:ln w="57150"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9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12837" y="199491"/>
            <a:ext cx="2097928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04. </a:t>
            </a:r>
            <a:r>
              <a:rPr lang="ko-KR" altLang="en-US" sz="2400"/>
              <a:t>기술 소개</a:t>
            </a:r>
            <a:endParaRPr lang="ko-KR" altLang="en-US" sz="2400"/>
          </a:p>
        </p:txBody>
      </p:sp>
      <p:sp>
        <p:nvSpPr>
          <p:cNvPr id="7" name="TextBox 6"/>
          <p:cNvSpPr txBox="1"/>
          <p:nvPr/>
        </p:nvSpPr>
        <p:spPr>
          <a:xfrm>
            <a:off x="1988137" y="1251948"/>
            <a:ext cx="1437053" cy="536847"/>
          </a:xfrm>
          <a:prstGeom prst="rect">
            <a:avLst/>
          </a:prstGeom>
          <a:solidFill>
            <a:srgbClr val="326295"/>
          </a:solidFill>
        </p:spPr>
        <p:txBody>
          <a:bodyPr wrap="none">
            <a:spAutoFit/>
          </a:bodyPr>
          <a:lstStyle/>
          <a:p>
            <a:pPr lvl="0"/>
            <a:r>
              <a:rPr lang="en-US" altLang="ko-KR" sz="2800">
                <a:solidFill>
                  <a:schemeClr val="bg1"/>
                </a:solidFill>
              </a:rPr>
              <a:t> </a:t>
            </a:r>
            <a:r>
              <a:rPr lang="en-US" altLang="ko-KR" sz="2400">
                <a:solidFill>
                  <a:schemeClr val="bg1"/>
                </a:solidFill>
              </a:rPr>
              <a:t>FRONT </a:t>
            </a:r>
            <a:endParaRPr lang="en-US" altLang="ko-KR" sz="2400">
              <a:solidFill>
                <a:schemeClr val="bg1"/>
              </a:solidFill>
            </a:endParaRPr>
          </a:p>
        </p:txBody>
      </p:sp>
      <p:pic>
        <p:nvPicPr>
          <p:cNvPr id="10" name="그림 9" descr="html5.png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342143" y="1892812"/>
            <a:ext cx="2421465" cy="682602"/>
          </a:xfrm>
          <a:prstGeom prst="rect">
            <a:avLst/>
          </a:prstGeom>
        </p:spPr>
      </p:pic>
      <p:pic>
        <p:nvPicPr>
          <p:cNvPr id="11" name="그림 10" descr="bootstraplogo.png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345052" y="2826515"/>
            <a:ext cx="1718856" cy="793318"/>
          </a:xfrm>
          <a:prstGeom prst="rect">
            <a:avLst/>
          </a:prstGeom>
        </p:spPr>
      </p:pic>
      <p:pic>
        <p:nvPicPr>
          <p:cNvPr id="12" name="그림 11" descr="jquery-logo.png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291746" y="4188598"/>
            <a:ext cx="1717308" cy="703256"/>
          </a:xfrm>
          <a:prstGeom prst="rect">
            <a:avLst/>
          </a:prstGeom>
        </p:spPr>
      </p:pic>
      <p:pic>
        <p:nvPicPr>
          <p:cNvPr id="13" name="그림 12" descr="AJAX_logo_by_gengns.svg.png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378344" y="2659399"/>
            <a:ext cx="1174531" cy="5637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291746" y="5004251"/>
            <a:ext cx="2295998" cy="52181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2142524" y="4218635"/>
            <a:ext cx="2219635" cy="428685"/>
          </a:xfrm>
          <a:prstGeom prst="rect">
            <a:avLst/>
          </a:prstGeom>
        </p:spPr>
      </p:pic>
      <p:pic>
        <p:nvPicPr>
          <p:cNvPr id="16" name="그래픽 28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342143" y="3607309"/>
            <a:ext cx="1915316" cy="38947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9">
            <a:alphaModFix/>
            <a:lum/>
          </a:blip>
          <a:srcRect b="64610"/>
          <a:stretch>
            <a:fillRect/>
          </a:stretch>
        </p:blipFill>
        <p:spPr>
          <a:xfrm>
            <a:off x="2906184" y="1892812"/>
            <a:ext cx="1890774" cy="61472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10">
            <a:alphaModFix/>
            <a:lum/>
          </a:blip>
          <a:srcRect l="3250" t="27800" r="3600"/>
          <a:stretch>
            <a:fillRect/>
          </a:stretch>
        </p:blipFill>
        <p:spPr>
          <a:xfrm>
            <a:off x="2529676" y="4792997"/>
            <a:ext cx="2450645" cy="47216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11">
            <a:alphaModFix/>
            <a:lum/>
          </a:blip>
          <a:stretch>
            <a:fillRect/>
          </a:stretch>
        </p:blipFill>
        <p:spPr>
          <a:xfrm>
            <a:off x="3025389" y="2710172"/>
            <a:ext cx="1336770" cy="89713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2">
            <a:alphaModFix/>
            <a:lum/>
          </a:blip>
          <a:stretch>
            <a:fillRect/>
          </a:stretch>
        </p:blipFill>
        <p:spPr>
          <a:xfrm>
            <a:off x="378763" y="5725698"/>
            <a:ext cx="2295845" cy="48584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13">
            <a:alphaModFix/>
            <a:lum/>
          </a:blip>
          <a:srcRect/>
          <a:stretch>
            <a:fillRect/>
          </a:stretch>
        </p:blipFill>
        <p:spPr>
          <a:xfrm>
            <a:off x="2996250" y="5389652"/>
            <a:ext cx="1650004" cy="87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14">
            <a:alphaModFix/>
            <a:lum/>
          </a:blip>
          <a:stretch>
            <a:fillRect/>
          </a:stretch>
        </p:blipFill>
        <p:spPr>
          <a:xfrm>
            <a:off x="2631903" y="3453006"/>
            <a:ext cx="2246193" cy="69808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5285708" y="1491339"/>
            <a:ext cx="3248691" cy="4965221"/>
          </a:xfrm>
          <a:prstGeom prst="rect">
            <a:avLst/>
          </a:prstGeom>
          <a:solidFill>
            <a:schemeClr val="bg1"/>
          </a:solidFill>
          <a:ln w="57150"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358460" y="1251948"/>
            <a:ext cx="1210105" cy="536847"/>
          </a:xfrm>
          <a:prstGeom prst="rect">
            <a:avLst/>
          </a:prstGeom>
          <a:solidFill>
            <a:srgbClr val="326295"/>
          </a:solidFill>
        </p:spPr>
        <p:txBody>
          <a:bodyPr wrap="none">
            <a:spAutoFit/>
          </a:bodyPr>
          <a:lstStyle/>
          <a:p>
            <a:pPr lvl="0"/>
            <a:r>
              <a:rPr lang="en-US" altLang="ko-KR" sz="2800">
                <a:solidFill>
                  <a:schemeClr val="bg1"/>
                </a:solidFill>
              </a:rPr>
              <a:t> </a:t>
            </a:r>
            <a:r>
              <a:rPr lang="en-US" altLang="ko-KR" sz="2400">
                <a:solidFill>
                  <a:schemeClr val="bg1"/>
                </a:solidFill>
              </a:rPr>
              <a:t>BACK </a:t>
            </a:r>
            <a:endParaRPr lang="en-US" altLang="ko-KR" sz="2400">
              <a:solidFill>
                <a:schemeClr val="bg1"/>
              </a:solidFill>
            </a:endParaRPr>
          </a:p>
        </p:txBody>
      </p:sp>
      <p:pic>
        <p:nvPicPr>
          <p:cNvPr id="33" name="그림 32" descr="mybatis.png"/>
          <p:cNvPicPr>
            <a:picLocks noChangeAspect="1"/>
          </p:cNvPicPr>
          <p:nvPr/>
        </p:nvPicPr>
        <p:blipFill rotWithShape="1">
          <a:blip r:embed="rId15">
            <a:alphaModFix/>
            <a:lum/>
          </a:blip>
          <a:stretch>
            <a:fillRect/>
          </a:stretch>
        </p:blipFill>
        <p:spPr>
          <a:xfrm>
            <a:off x="5434320" y="4084886"/>
            <a:ext cx="1304766" cy="130476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16">
            <a:alphaModFix/>
            <a:lum/>
          </a:blip>
          <a:stretch>
            <a:fillRect/>
          </a:stretch>
        </p:blipFill>
        <p:spPr>
          <a:xfrm>
            <a:off x="5434320" y="5337788"/>
            <a:ext cx="808467" cy="820594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17">
            <a:alphaModFix/>
            <a:lum/>
          </a:blip>
          <a:srcRect l="27340" t="11630" r="45310" b="44780"/>
          <a:stretch>
            <a:fillRect/>
          </a:stretch>
        </p:blipFill>
        <p:spPr>
          <a:xfrm>
            <a:off x="7501495" y="1892812"/>
            <a:ext cx="843452" cy="1006122"/>
          </a:xfrm>
          <a:prstGeom prst="rect">
            <a:avLst/>
          </a:prstGeom>
        </p:spPr>
      </p:pic>
      <p:pic>
        <p:nvPicPr>
          <p:cNvPr id="37" name="그림 36" descr="java-card.png"/>
          <p:cNvPicPr>
            <a:picLocks noChangeAspect="1"/>
          </p:cNvPicPr>
          <p:nvPr/>
        </p:nvPicPr>
        <p:blipFill rotWithShape="1">
          <a:blip r:embed="rId18">
            <a:alphaModFix/>
            <a:lum/>
          </a:blip>
          <a:stretch>
            <a:fillRect/>
          </a:stretch>
        </p:blipFill>
        <p:spPr>
          <a:xfrm>
            <a:off x="5458399" y="2702703"/>
            <a:ext cx="2145105" cy="803183"/>
          </a:xfrm>
          <a:prstGeom prst="rect">
            <a:avLst/>
          </a:prstGeom>
        </p:spPr>
      </p:pic>
      <p:pic>
        <p:nvPicPr>
          <p:cNvPr id="38" name="그림 37" descr="spring-by-pivotal-9066b55828deb3c10e27e609af322c40.png"/>
          <p:cNvPicPr>
            <a:picLocks noChangeAspect="1"/>
          </p:cNvPicPr>
          <p:nvPr/>
        </p:nvPicPr>
        <p:blipFill rotWithShape="1">
          <a:blip r:embed="rId19">
            <a:alphaModFix/>
            <a:lum/>
          </a:blip>
          <a:stretch>
            <a:fillRect/>
          </a:stretch>
        </p:blipFill>
        <p:spPr>
          <a:xfrm>
            <a:off x="5476084" y="1892812"/>
            <a:ext cx="2020885" cy="682602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0">
            <a:alphaModFix/>
            <a:lum/>
          </a:blip>
          <a:srcRect l="15780" t="33330" r="18440" b="23190"/>
          <a:stretch>
            <a:fillRect/>
          </a:stretch>
        </p:blipFill>
        <p:spPr>
          <a:xfrm>
            <a:off x="6530951" y="5661477"/>
            <a:ext cx="1714199" cy="61428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1">
            <a:alphaModFix/>
            <a:lum/>
          </a:blip>
          <a:stretch>
            <a:fillRect/>
          </a:stretch>
        </p:blipFill>
        <p:spPr>
          <a:xfrm>
            <a:off x="6737369" y="4689524"/>
            <a:ext cx="1547539" cy="1037093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8721957" y="1491339"/>
            <a:ext cx="3274100" cy="4965225"/>
          </a:xfrm>
          <a:prstGeom prst="rect">
            <a:avLst/>
          </a:prstGeom>
          <a:solidFill>
            <a:schemeClr val="bg1"/>
          </a:solidFill>
          <a:ln w="57150"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9833030" y="1251948"/>
            <a:ext cx="1126435" cy="536847"/>
          </a:xfrm>
          <a:prstGeom prst="rect">
            <a:avLst/>
          </a:prstGeom>
          <a:solidFill>
            <a:srgbClr val="326295"/>
          </a:solidFill>
        </p:spPr>
        <p:txBody>
          <a:bodyPr wrap="none">
            <a:spAutoFit/>
          </a:bodyPr>
          <a:lstStyle/>
          <a:p>
            <a:pPr lvl="0"/>
            <a:r>
              <a:rPr lang="en-US" altLang="ko-KR" sz="2800">
                <a:solidFill>
                  <a:schemeClr val="bg1"/>
                </a:solidFill>
              </a:rPr>
              <a:t>TOOL</a:t>
            </a:r>
            <a:endParaRPr lang="en-US" altLang="ko-KR" sz="2400">
              <a:solidFill>
                <a:schemeClr val="bg1"/>
              </a:solidFill>
            </a:endParaRPr>
          </a:p>
        </p:txBody>
      </p:sp>
      <p:pic>
        <p:nvPicPr>
          <p:cNvPr id="46" name="그림 45" descr="tomcat.png"/>
          <p:cNvPicPr>
            <a:picLocks noChangeAspect="1"/>
          </p:cNvPicPr>
          <p:nvPr/>
        </p:nvPicPr>
        <p:blipFill rotWithShape="1">
          <a:blip r:embed="rId22">
            <a:alphaModFix/>
            <a:lum/>
          </a:blip>
          <a:stretch>
            <a:fillRect/>
          </a:stretch>
        </p:blipFill>
        <p:spPr>
          <a:xfrm>
            <a:off x="10645032" y="2030732"/>
            <a:ext cx="1220196" cy="86820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3">
            <a:alphaModFix/>
            <a:lum/>
          </a:blip>
          <a:srcRect l="10850" t="11050" r="17170" b="11710"/>
          <a:stretch>
            <a:fillRect/>
          </a:stretch>
        </p:blipFill>
        <p:spPr>
          <a:xfrm>
            <a:off x="9799981" y="4188598"/>
            <a:ext cx="2170007" cy="1274237"/>
          </a:xfrm>
          <a:prstGeom prst="rect">
            <a:avLst/>
          </a:prstGeom>
        </p:spPr>
      </p:pic>
      <p:pic>
        <p:nvPicPr>
          <p:cNvPr id="44" name="그림 43" descr="1_AD9ZSLXKAhZ-_WomszsmPg.png"/>
          <p:cNvPicPr>
            <a:picLocks noChangeAspect="1"/>
          </p:cNvPicPr>
          <p:nvPr/>
        </p:nvPicPr>
        <p:blipFill rotWithShape="1">
          <a:blip r:embed="rId24">
            <a:alphaModFix/>
            <a:lum/>
          </a:blip>
          <a:stretch>
            <a:fillRect/>
          </a:stretch>
        </p:blipFill>
        <p:spPr>
          <a:xfrm>
            <a:off x="8856213" y="5663402"/>
            <a:ext cx="1583187" cy="594684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25">
            <a:alphaModFix/>
            <a:lum/>
          </a:blip>
          <a:stretch>
            <a:fillRect/>
          </a:stretch>
        </p:blipFill>
        <p:spPr>
          <a:xfrm>
            <a:off x="8854394" y="4692501"/>
            <a:ext cx="1504613" cy="770334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26">
            <a:alphaModFix/>
            <a:lum/>
          </a:blip>
          <a:stretch>
            <a:fillRect/>
          </a:stretch>
        </p:blipFill>
        <p:spPr>
          <a:xfrm>
            <a:off x="8856213" y="1892812"/>
            <a:ext cx="1599274" cy="800246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27">
            <a:alphaModFix/>
            <a:lum/>
          </a:blip>
          <a:stretch>
            <a:fillRect/>
          </a:stretch>
        </p:blipFill>
        <p:spPr>
          <a:xfrm>
            <a:off x="6578039" y="4289099"/>
            <a:ext cx="1809034" cy="633162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8">
            <a:alphaModFix/>
            <a:lum/>
          </a:blip>
          <a:srcRect l="6380" t="29860" r="11340" b="29480"/>
          <a:stretch>
            <a:fillRect/>
          </a:stretch>
        </p:blipFill>
        <p:spPr>
          <a:xfrm>
            <a:off x="6999513" y="3618194"/>
            <a:ext cx="1387559" cy="511893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29">
            <a:alphaModFix/>
            <a:lum/>
          </a:blip>
          <a:srcRect t="20840" b="25330"/>
          <a:stretch>
            <a:fillRect/>
          </a:stretch>
        </p:blipFill>
        <p:spPr>
          <a:xfrm>
            <a:off x="5452365" y="3607309"/>
            <a:ext cx="1392372" cy="546656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30">
            <a:alphaModFix/>
            <a:lum/>
          </a:blip>
          <a:stretch>
            <a:fillRect/>
          </a:stretch>
        </p:blipFill>
        <p:spPr>
          <a:xfrm>
            <a:off x="10083739" y="5337788"/>
            <a:ext cx="1775354" cy="451298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31">
            <a:alphaModFix/>
            <a:lum/>
          </a:blip>
          <a:stretch>
            <a:fillRect/>
          </a:stretch>
        </p:blipFill>
        <p:spPr>
          <a:xfrm>
            <a:off x="10083739" y="3275223"/>
            <a:ext cx="1850168" cy="854864"/>
          </a:xfrm>
          <a:prstGeom prst="rect">
            <a:avLst/>
          </a:prstGeom>
        </p:spPr>
      </p:pic>
      <p:pic>
        <p:nvPicPr>
          <p:cNvPr id="63" name="그림 62" descr="header-logo (1).png"/>
          <p:cNvPicPr>
            <a:picLocks noChangeAspect="1"/>
          </p:cNvPicPr>
          <p:nvPr/>
        </p:nvPicPr>
        <p:blipFill rotWithShape="1">
          <a:blip r:embed="rId32">
            <a:alphaModFix/>
            <a:lum/>
          </a:blip>
          <a:stretch>
            <a:fillRect/>
          </a:stretch>
        </p:blipFill>
        <p:spPr>
          <a:xfrm>
            <a:off x="8996352" y="3921778"/>
            <a:ext cx="1780505" cy="610054"/>
          </a:xfrm>
          <a:prstGeom prst="rect">
            <a:avLst/>
          </a:prstGeom>
        </p:spPr>
      </p:pic>
      <p:pic>
        <p:nvPicPr>
          <p:cNvPr id="45" name="그림 44" descr="1_ipwpqqrhz0lkd_5setxqcq.png"/>
          <p:cNvPicPr>
            <a:picLocks noChangeAspect="1"/>
          </p:cNvPicPr>
          <p:nvPr/>
        </p:nvPicPr>
        <p:blipFill rotWithShape="1">
          <a:blip r:embed="rId33">
            <a:alphaModFix/>
            <a:lum/>
          </a:blip>
          <a:stretch>
            <a:fillRect/>
          </a:stretch>
        </p:blipFill>
        <p:spPr>
          <a:xfrm>
            <a:off x="8488841" y="2509377"/>
            <a:ext cx="2534098" cy="129872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203596" y="1180147"/>
            <a:ext cx="6988404" cy="5419364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6" name="직사각형 5"/>
          <p:cNvSpPr/>
          <p:nvPr/>
        </p:nvSpPr>
        <p:spPr>
          <a:xfrm>
            <a:off x="158407" y="1491343"/>
            <a:ext cx="4946992" cy="4965221"/>
          </a:xfrm>
          <a:prstGeom prst="rect">
            <a:avLst/>
          </a:prstGeom>
          <a:solidFill>
            <a:schemeClr val="bg1"/>
          </a:solidFill>
          <a:ln w="57150"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9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12837" y="199491"/>
            <a:ext cx="2097928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04. </a:t>
            </a:r>
            <a:r>
              <a:rPr lang="ko-KR" altLang="en-US" sz="2400"/>
              <a:t>기술 소개</a:t>
            </a:r>
            <a:endParaRPr lang="ko-KR" altLang="en-US" sz="2400"/>
          </a:p>
        </p:txBody>
      </p:sp>
      <p:sp>
        <p:nvSpPr>
          <p:cNvPr id="7" name="TextBox 6"/>
          <p:cNvSpPr txBox="1"/>
          <p:nvPr/>
        </p:nvSpPr>
        <p:spPr>
          <a:xfrm>
            <a:off x="1988137" y="1251948"/>
            <a:ext cx="1437053" cy="536847"/>
          </a:xfrm>
          <a:prstGeom prst="rect">
            <a:avLst/>
          </a:prstGeom>
          <a:solidFill>
            <a:srgbClr val="326295"/>
          </a:solidFill>
        </p:spPr>
        <p:txBody>
          <a:bodyPr wrap="none">
            <a:spAutoFit/>
          </a:bodyPr>
          <a:lstStyle/>
          <a:p>
            <a:pPr lvl="0"/>
            <a:r>
              <a:rPr lang="en-US" altLang="ko-KR" sz="2800">
                <a:solidFill>
                  <a:schemeClr val="bg1"/>
                </a:solidFill>
              </a:rPr>
              <a:t> </a:t>
            </a:r>
            <a:r>
              <a:rPr lang="en-US" altLang="ko-KR" sz="2400">
                <a:solidFill>
                  <a:schemeClr val="bg1"/>
                </a:solidFill>
              </a:rPr>
              <a:t>FRONT </a:t>
            </a:r>
            <a:endParaRPr lang="en-US" altLang="ko-KR" sz="2400">
              <a:solidFill>
                <a:schemeClr val="bg1"/>
              </a:solidFill>
            </a:endParaRPr>
          </a:p>
        </p:txBody>
      </p:sp>
      <p:pic>
        <p:nvPicPr>
          <p:cNvPr id="10" name="그림 9" descr="html5.png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342143" y="1892812"/>
            <a:ext cx="2421465" cy="682602"/>
          </a:xfrm>
          <a:prstGeom prst="rect">
            <a:avLst/>
          </a:prstGeom>
        </p:spPr>
      </p:pic>
      <p:pic>
        <p:nvPicPr>
          <p:cNvPr id="11" name="그림 10" descr="bootstraplogo.png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345052" y="2826515"/>
            <a:ext cx="1718856" cy="793318"/>
          </a:xfrm>
          <a:prstGeom prst="rect">
            <a:avLst/>
          </a:prstGeom>
        </p:spPr>
      </p:pic>
      <p:pic>
        <p:nvPicPr>
          <p:cNvPr id="12" name="그림 11" descr="jquery-logo.png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291746" y="4188598"/>
            <a:ext cx="1717308" cy="703256"/>
          </a:xfrm>
          <a:prstGeom prst="rect">
            <a:avLst/>
          </a:prstGeom>
        </p:spPr>
      </p:pic>
      <p:pic>
        <p:nvPicPr>
          <p:cNvPr id="13" name="그림 12" descr="AJAX_logo_by_gengns.svg.png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378344" y="2659399"/>
            <a:ext cx="1174531" cy="5637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291746" y="5004251"/>
            <a:ext cx="2295998" cy="52181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2142524" y="4218635"/>
            <a:ext cx="2219635" cy="428685"/>
          </a:xfrm>
          <a:prstGeom prst="rect">
            <a:avLst/>
          </a:prstGeom>
        </p:spPr>
      </p:pic>
      <p:pic>
        <p:nvPicPr>
          <p:cNvPr id="16" name="그래픽 28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342143" y="3607309"/>
            <a:ext cx="1915316" cy="38947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9">
            <a:alphaModFix/>
            <a:lum/>
          </a:blip>
          <a:srcRect b="64610"/>
          <a:stretch>
            <a:fillRect/>
          </a:stretch>
        </p:blipFill>
        <p:spPr>
          <a:xfrm>
            <a:off x="2906184" y="1892812"/>
            <a:ext cx="1890774" cy="61472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10">
            <a:alphaModFix/>
            <a:lum/>
          </a:blip>
          <a:srcRect l="3250" t="27800" r="3600"/>
          <a:stretch>
            <a:fillRect/>
          </a:stretch>
        </p:blipFill>
        <p:spPr>
          <a:xfrm>
            <a:off x="2529676" y="4792997"/>
            <a:ext cx="2450645" cy="47216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11">
            <a:alphaModFix/>
            <a:lum/>
          </a:blip>
          <a:stretch>
            <a:fillRect/>
          </a:stretch>
        </p:blipFill>
        <p:spPr>
          <a:xfrm>
            <a:off x="3025389" y="2710172"/>
            <a:ext cx="1336770" cy="89713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2">
            <a:alphaModFix/>
            <a:lum/>
          </a:blip>
          <a:stretch>
            <a:fillRect/>
          </a:stretch>
        </p:blipFill>
        <p:spPr>
          <a:xfrm>
            <a:off x="378763" y="5725698"/>
            <a:ext cx="2295845" cy="48584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13">
            <a:alphaModFix/>
            <a:lum/>
          </a:blip>
          <a:srcRect/>
          <a:stretch>
            <a:fillRect/>
          </a:stretch>
        </p:blipFill>
        <p:spPr>
          <a:xfrm>
            <a:off x="2996250" y="5389652"/>
            <a:ext cx="1650004" cy="87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14">
            <a:alphaModFix/>
            <a:lum/>
          </a:blip>
          <a:stretch>
            <a:fillRect/>
          </a:stretch>
        </p:blipFill>
        <p:spPr>
          <a:xfrm>
            <a:off x="2631903" y="3453006"/>
            <a:ext cx="2246193" cy="69808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5285708" y="1491339"/>
            <a:ext cx="3248691" cy="4965221"/>
          </a:xfrm>
          <a:prstGeom prst="rect">
            <a:avLst/>
          </a:prstGeom>
          <a:solidFill>
            <a:schemeClr val="bg1"/>
          </a:solidFill>
          <a:ln w="57150"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358460" y="1251948"/>
            <a:ext cx="1210105" cy="536847"/>
          </a:xfrm>
          <a:prstGeom prst="rect">
            <a:avLst/>
          </a:prstGeom>
          <a:solidFill>
            <a:srgbClr val="326295"/>
          </a:solidFill>
        </p:spPr>
        <p:txBody>
          <a:bodyPr wrap="none">
            <a:spAutoFit/>
          </a:bodyPr>
          <a:lstStyle/>
          <a:p>
            <a:pPr lvl="0"/>
            <a:r>
              <a:rPr lang="en-US" altLang="ko-KR" sz="2800">
                <a:solidFill>
                  <a:schemeClr val="bg1"/>
                </a:solidFill>
              </a:rPr>
              <a:t> </a:t>
            </a:r>
            <a:r>
              <a:rPr lang="en-US" altLang="ko-KR" sz="2400">
                <a:solidFill>
                  <a:schemeClr val="bg1"/>
                </a:solidFill>
              </a:rPr>
              <a:t>BACK </a:t>
            </a:r>
            <a:endParaRPr lang="en-US" altLang="ko-KR" sz="2400">
              <a:solidFill>
                <a:schemeClr val="bg1"/>
              </a:solidFill>
            </a:endParaRPr>
          </a:p>
        </p:txBody>
      </p:sp>
      <p:pic>
        <p:nvPicPr>
          <p:cNvPr id="33" name="그림 32" descr="mybatis.png"/>
          <p:cNvPicPr>
            <a:picLocks noChangeAspect="1"/>
          </p:cNvPicPr>
          <p:nvPr/>
        </p:nvPicPr>
        <p:blipFill rotWithShape="1">
          <a:blip r:embed="rId15">
            <a:alphaModFix/>
            <a:lum/>
          </a:blip>
          <a:stretch>
            <a:fillRect/>
          </a:stretch>
        </p:blipFill>
        <p:spPr>
          <a:xfrm>
            <a:off x="5434320" y="4084886"/>
            <a:ext cx="1304766" cy="130476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16">
            <a:alphaModFix/>
            <a:lum/>
          </a:blip>
          <a:stretch>
            <a:fillRect/>
          </a:stretch>
        </p:blipFill>
        <p:spPr>
          <a:xfrm>
            <a:off x="5434320" y="5337788"/>
            <a:ext cx="808467" cy="820594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17">
            <a:alphaModFix/>
            <a:lum/>
          </a:blip>
          <a:srcRect l="27340" t="11630" r="45310" b="44780"/>
          <a:stretch>
            <a:fillRect/>
          </a:stretch>
        </p:blipFill>
        <p:spPr>
          <a:xfrm>
            <a:off x="7501495" y="1892812"/>
            <a:ext cx="843452" cy="1006122"/>
          </a:xfrm>
          <a:prstGeom prst="rect">
            <a:avLst/>
          </a:prstGeom>
        </p:spPr>
      </p:pic>
      <p:pic>
        <p:nvPicPr>
          <p:cNvPr id="37" name="그림 36" descr="java-card.png"/>
          <p:cNvPicPr>
            <a:picLocks noChangeAspect="1"/>
          </p:cNvPicPr>
          <p:nvPr/>
        </p:nvPicPr>
        <p:blipFill rotWithShape="1">
          <a:blip r:embed="rId18">
            <a:alphaModFix/>
            <a:lum/>
          </a:blip>
          <a:stretch>
            <a:fillRect/>
          </a:stretch>
        </p:blipFill>
        <p:spPr>
          <a:xfrm>
            <a:off x="5458399" y="2702703"/>
            <a:ext cx="2145105" cy="803183"/>
          </a:xfrm>
          <a:prstGeom prst="rect">
            <a:avLst/>
          </a:prstGeom>
        </p:spPr>
      </p:pic>
      <p:pic>
        <p:nvPicPr>
          <p:cNvPr id="38" name="그림 37" descr="spring-by-pivotal-9066b55828deb3c10e27e609af322c40.png"/>
          <p:cNvPicPr>
            <a:picLocks noChangeAspect="1"/>
          </p:cNvPicPr>
          <p:nvPr/>
        </p:nvPicPr>
        <p:blipFill rotWithShape="1">
          <a:blip r:embed="rId19">
            <a:alphaModFix/>
            <a:lum/>
          </a:blip>
          <a:stretch>
            <a:fillRect/>
          </a:stretch>
        </p:blipFill>
        <p:spPr>
          <a:xfrm>
            <a:off x="5476084" y="1892812"/>
            <a:ext cx="2020885" cy="682602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0">
            <a:alphaModFix/>
            <a:lum/>
          </a:blip>
          <a:srcRect l="15780" t="33330" r="18440" b="23190"/>
          <a:stretch>
            <a:fillRect/>
          </a:stretch>
        </p:blipFill>
        <p:spPr>
          <a:xfrm>
            <a:off x="6530951" y="5661477"/>
            <a:ext cx="1714199" cy="61428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1">
            <a:alphaModFix/>
            <a:lum/>
          </a:blip>
          <a:stretch>
            <a:fillRect/>
          </a:stretch>
        </p:blipFill>
        <p:spPr>
          <a:xfrm>
            <a:off x="6737369" y="4689524"/>
            <a:ext cx="1547539" cy="1037093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8721957" y="1491339"/>
            <a:ext cx="3274100" cy="4965225"/>
          </a:xfrm>
          <a:prstGeom prst="rect">
            <a:avLst/>
          </a:prstGeom>
          <a:solidFill>
            <a:schemeClr val="bg1"/>
          </a:solidFill>
          <a:ln w="57150"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9833030" y="1251948"/>
            <a:ext cx="1126435" cy="536847"/>
          </a:xfrm>
          <a:prstGeom prst="rect">
            <a:avLst/>
          </a:prstGeom>
          <a:solidFill>
            <a:srgbClr val="326295"/>
          </a:solidFill>
        </p:spPr>
        <p:txBody>
          <a:bodyPr wrap="none">
            <a:spAutoFit/>
          </a:bodyPr>
          <a:lstStyle/>
          <a:p>
            <a:pPr lvl="0"/>
            <a:r>
              <a:rPr lang="en-US" altLang="ko-KR" sz="2800">
                <a:solidFill>
                  <a:schemeClr val="bg1"/>
                </a:solidFill>
              </a:rPr>
              <a:t>TOOL</a:t>
            </a:r>
            <a:endParaRPr lang="en-US" altLang="ko-KR" sz="2400">
              <a:solidFill>
                <a:schemeClr val="bg1"/>
              </a:solidFill>
            </a:endParaRPr>
          </a:p>
        </p:txBody>
      </p:sp>
      <p:pic>
        <p:nvPicPr>
          <p:cNvPr id="46" name="그림 45" descr="tomcat.png"/>
          <p:cNvPicPr>
            <a:picLocks noChangeAspect="1"/>
          </p:cNvPicPr>
          <p:nvPr/>
        </p:nvPicPr>
        <p:blipFill rotWithShape="1">
          <a:blip r:embed="rId22">
            <a:alphaModFix/>
            <a:lum/>
          </a:blip>
          <a:stretch>
            <a:fillRect/>
          </a:stretch>
        </p:blipFill>
        <p:spPr>
          <a:xfrm>
            <a:off x="10645032" y="2030732"/>
            <a:ext cx="1220196" cy="86820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3">
            <a:alphaModFix/>
            <a:lum/>
          </a:blip>
          <a:srcRect l="10850" t="11050" r="17170" b="11710"/>
          <a:stretch>
            <a:fillRect/>
          </a:stretch>
        </p:blipFill>
        <p:spPr>
          <a:xfrm>
            <a:off x="9799981" y="4188598"/>
            <a:ext cx="2170007" cy="1274237"/>
          </a:xfrm>
          <a:prstGeom prst="rect">
            <a:avLst/>
          </a:prstGeom>
        </p:spPr>
      </p:pic>
      <p:pic>
        <p:nvPicPr>
          <p:cNvPr id="44" name="그림 43" descr="1_AD9ZSLXKAhZ-_WomszsmPg.png"/>
          <p:cNvPicPr>
            <a:picLocks noChangeAspect="1"/>
          </p:cNvPicPr>
          <p:nvPr/>
        </p:nvPicPr>
        <p:blipFill rotWithShape="1">
          <a:blip r:embed="rId24">
            <a:alphaModFix/>
            <a:lum/>
          </a:blip>
          <a:stretch>
            <a:fillRect/>
          </a:stretch>
        </p:blipFill>
        <p:spPr>
          <a:xfrm>
            <a:off x="8856213" y="5663402"/>
            <a:ext cx="1583187" cy="594684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25">
            <a:alphaModFix/>
            <a:lum/>
          </a:blip>
          <a:stretch>
            <a:fillRect/>
          </a:stretch>
        </p:blipFill>
        <p:spPr>
          <a:xfrm>
            <a:off x="8854394" y="4692501"/>
            <a:ext cx="1504613" cy="770334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26">
            <a:alphaModFix/>
            <a:lum/>
          </a:blip>
          <a:stretch>
            <a:fillRect/>
          </a:stretch>
        </p:blipFill>
        <p:spPr>
          <a:xfrm>
            <a:off x="8856213" y="1892812"/>
            <a:ext cx="1599274" cy="800246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27">
            <a:alphaModFix/>
            <a:lum/>
          </a:blip>
          <a:stretch>
            <a:fillRect/>
          </a:stretch>
        </p:blipFill>
        <p:spPr>
          <a:xfrm>
            <a:off x="6578039" y="4289099"/>
            <a:ext cx="1809034" cy="633162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8">
            <a:alphaModFix/>
            <a:lum/>
          </a:blip>
          <a:srcRect l="6380" t="29860" r="11340" b="29480"/>
          <a:stretch>
            <a:fillRect/>
          </a:stretch>
        </p:blipFill>
        <p:spPr>
          <a:xfrm>
            <a:off x="6999513" y="3618194"/>
            <a:ext cx="1387559" cy="511893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29">
            <a:alphaModFix/>
            <a:lum/>
          </a:blip>
          <a:srcRect t="20840" b="25330"/>
          <a:stretch>
            <a:fillRect/>
          </a:stretch>
        </p:blipFill>
        <p:spPr>
          <a:xfrm>
            <a:off x="5452365" y="3607309"/>
            <a:ext cx="1392372" cy="546656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30">
            <a:alphaModFix/>
            <a:lum/>
          </a:blip>
          <a:stretch>
            <a:fillRect/>
          </a:stretch>
        </p:blipFill>
        <p:spPr>
          <a:xfrm>
            <a:off x="10083739" y="5337788"/>
            <a:ext cx="1775354" cy="451298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31">
            <a:alphaModFix/>
            <a:lum/>
          </a:blip>
          <a:stretch>
            <a:fillRect/>
          </a:stretch>
        </p:blipFill>
        <p:spPr>
          <a:xfrm>
            <a:off x="10083739" y="3275223"/>
            <a:ext cx="1850168" cy="854864"/>
          </a:xfrm>
          <a:prstGeom prst="rect">
            <a:avLst/>
          </a:prstGeom>
        </p:spPr>
      </p:pic>
      <p:pic>
        <p:nvPicPr>
          <p:cNvPr id="63" name="그림 62" descr="header-logo (1).png"/>
          <p:cNvPicPr>
            <a:picLocks noChangeAspect="1"/>
          </p:cNvPicPr>
          <p:nvPr/>
        </p:nvPicPr>
        <p:blipFill rotWithShape="1">
          <a:blip r:embed="rId32">
            <a:alphaModFix/>
            <a:lum/>
          </a:blip>
          <a:stretch>
            <a:fillRect/>
          </a:stretch>
        </p:blipFill>
        <p:spPr>
          <a:xfrm>
            <a:off x="8996352" y="3921778"/>
            <a:ext cx="1780505" cy="610054"/>
          </a:xfrm>
          <a:prstGeom prst="rect">
            <a:avLst/>
          </a:prstGeom>
        </p:spPr>
      </p:pic>
      <p:pic>
        <p:nvPicPr>
          <p:cNvPr id="45" name="그림 44" descr="1_ipwpqqrhz0lkd_5setxqcq.png"/>
          <p:cNvPicPr>
            <a:picLocks noChangeAspect="1"/>
          </p:cNvPicPr>
          <p:nvPr/>
        </p:nvPicPr>
        <p:blipFill rotWithShape="1">
          <a:blip r:embed="rId33">
            <a:alphaModFix/>
            <a:lum/>
          </a:blip>
          <a:stretch>
            <a:fillRect/>
          </a:stretch>
        </p:blipFill>
        <p:spPr>
          <a:xfrm>
            <a:off x="8488841" y="2509377"/>
            <a:ext cx="2534098" cy="1298726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0" y="1170542"/>
            <a:ext cx="5224814" cy="5419364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8606920" y="1170955"/>
            <a:ext cx="3585080" cy="5419364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6" name="직사각형 5"/>
          <p:cNvSpPr/>
          <p:nvPr/>
        </p:nvSpPr>
        <p:spPr>
          <a:xfrm>
            <a:off x="158407" y="1491343"/>
            <a:ext cx="4946992" cy="4965221"/>
          </a:xfrm>
          <a:prstGeom prst="rect">
            <a:avLst/>
          </a:prstGeom>
          <a:solidFill>
            <a:schemeClr val="bg1"/>
          </a:solidFill>
          <a:ln w="57150"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9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12837" y="199491"/>
            <a:ext cx="2097928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04. </a:t>
            </a:r>
            <a:r>
              <a:rPr lang="ko-KR" altLang="en-US" sz="2400"/>
              <a:t>기술 소개</a:t>
            </a:r>
            <a:endParaRPr lang="ko-KR" altLang="en-US" sz="2400"/>
          </a:p>
        </p:txBody>
      </p:sp>
      <p:sp>
        <p:nvSpPr>
          <p:cNvPr id="7" name="TextBox 6"/>
          <p:cNvSpPr txBox="1"/>
          <p:nvPr/>
        </p:nvSpPr>
        <p:spPr>
          <a:xfrm>
            <a:off x="1988137" y="1251948"/>
            <a:ext cx="1437053" cy="536847"/>
          </a:xfrm>
          <a:prstGeom prst="rect">
            <a:avLst/>
          </a:prstGeom>
          <a:solidFill>
            <a:srgbClr val="326295"/>
          </a:solidFill>
        </p:spPr>
        <p:txBody>
          <a:bodyPr wrap="none">
            <a:spAutoFit/>
          </a:bodyPr>
          <a:lstStyle/>
          <a:p>
            <a:pPr lvl="0"/>
            <a:r>
              <a:rPr lang="en-US" altLang="ko-KR" sz="2800">
                <a:solidFill>
                  <a:schemeClr val="bg1"/>
                </a:solidFill>
              </a:rPr>
              <a:t> </a:t>
            </a:r>
            <a:r>
              <a:rPr lang="en-US" altLang="ko-KR" sz="2400">
                <a:solidFill>
                  <a:schemeClr val="bg1"/>
                </a:solidFill>
              </a:rPr>
              <a:t>FRONT </a:t>
            </a:r>
            <a:endParaRPr lang="en-US" altLang="ko-KR" sz="2400">
              <a:solidFill>
                <a:schemeClr val="bg1"/>
              </a:solidFill>
            </a:endParaRPr>
          </a:p>
        </p:txBody>
      </p:sp>
      <p:pic>
        <p:nvPicPr>
          <p:cNvPr id="10" name="그림 9" descr="html5.png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342143" y="1892812"/>
            <a:ext cx="2421465" cy="682602"/>
          </a:xfrm>
          <a:prstGeom prst="rect">
            <a:avLst/>
          </a:prstGeom>
        </p:spPr>
      </p:pic>
      <p:pic>
        <p:nvPicPr>
          <p:cNvPr id="11" name="그림 10" descr="bootstraplogo.png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345052" y="2826515"/>
            <a:ext cx="1718856" cy="793318"/>
          </a:xfrm>
          <a:prstGeom prst="rect">
            <a:avLst/>
          </a:prstGeom>
        </p:spPr>
      </p:pic>
      <p:pic>
        <p:nvPicPr>
          <p:cNvPr id="12" name="그림 11" descr="jquery-logo.png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291746" y="4188598"/>
            <a:ext cx="1717308" cy="703256"/>
          </a:xfrm>
          <a:prstGeom prst="rect">
            <a:avLst/>
          </a:prstGeom>
        </p:spPr>
      </p:pic>
      <p:pic>
        <p:nvPicPr>
          <p:cNvPr id="13" name="그림 12" descr="AJAX_logo_by_gengns.svg.png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378344" y="2659399"/>
            <a:ext cx="1174531" cy="5637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291746" y="5004251"/>
            <a:ext cx="2295998" cy="52181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2142524" y="4218635"/>
            <a:ext cx="2219635" cy="428685"/>
          </a:xfrm>
          <a:prstGeom prst="rect">
            <a:avLst/>
          </a:prstGeom>
        </p:spPr>
      </p:pic>
      <p:pic>
        <p:nvPicPr>
          <p:cNvPr id="16" name="그래픽 28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342143" y="3607309"/>
            <a:ext cx="1915316" cy="38947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9">
            <a:alphaModFix/>
            <a:lum/>
          </a:blip>
          <a:srcRect b="64610"/>
          <a:stretch>
            <a:fillRect/>
          </a:stretch>
        </p:blipFill>
        <p:spPr>
          <a:xfrm>
            <a:off x="2906184" y="1892812"/>
            <a:ext cx="1890774" cy="61472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10">
            <a:alphaModFix/>
            <a:lum/>
          </a:blip>
          <a:srcRect l="3250" t="27800" r="3600"/>
          <a:stretch>
            <a:fillRect/>
          </a:stretch>
        </p:blipFill>
        <p:spPr>
          <a:xfrm>
            <a:off x="2529676" y="4792997"/>
            <a:ext cx="2450645" cy="47216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11">
            <a:alphaModFix/>
            <a:lum/>
          </a:blip>
          <a:stretch>
            <a:fillRect/>
          </a:stretch>
        </p:blipFill>
        <p:spPr>
          <a:xfrm>
            <a:off x="3025389" y="2710172"/>
            <a:ext cx="1336770" cy="89713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2">
            <a:alphaModFix/>
            <a:lum/>
          </a:blip>
          <a:stretch>
            <a:fillRect/>
          </a:stretch>
        </p:blipFill>
        <p:spPr>
          <a:xfrm>
            <a:off x="378763" y="5725698"/>
            <a:ext cx="2295845" cy="48584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13">
            <a:alphaModFix/>
            <a:lum/>
          </a:blip>
          <a:srcRect/>
          <a:stretch>
            <a:fillRect/>
          </a:stretch>
        </p:blipFill>
        <p:spPr>
          <a:xfrm>
            <a:off x="2996250" y="5389652"/>
            <a:ext cx="1650004" cy="87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14">
            <a:alphaModFix/>
            <a:lum/>
          </a:blip>
          <a:stretch>
            <a:fillRect/>
          </a:stretch>
        </p:blipFill>
        <p:spPr>
          <a:xfrm>
            <a:off x="2631903" y="3453006"/>
            <a:ext cx="2246193" cy="69808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5285708" y="1491339"/>
            <a:ext cx="3248691" cy="4965221"/>
          </a:xfrm>
          <a:prstGeom prst="rect">
            <a:avLst/>
          </a:prstGeom>
          <a:solidFill>
            <a:schemeClr val="bg1"/>
          </a:solidFill>
          <a:ln w="57150"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358460" y="1251948"/>
            <a:ext cx="1210105" cy="536847"/>
          </a:xfrm>
          <a:prstGeom prst="rect">
            <a:avLst/>
          </a:prstGeom>
          <a:solidFill>
            <a:srgbClr val="326295"/>
          </a:solidFill>
        </p:spPr>
        <p:txBody>
          <a:bodyPr wrap="none">
            <a:spAutoFit/>
          </a:bodyPr>
          <a:lstStyle/>
          <a:p>
            <a:pPr lvl="0"/>
            <a:r>
              <a:rPr lang="en-US" altLang="ko-KR" sz="2800">
                <a:solidFill>
                  <a:schemeClr val="bg1"/>
                </a:solidFill>
              </a:rPr>
              <a:t> </a:t>
            </a:r>
            <a:r>
              <a:rPr lang="en-US" altLang="ko-KR" sz="2400">
                <a:solidFill>
                  <a:schemeClr val="bg1"/>
                </a:solidFill>
              </a:rPr>
              <a:t>BACK </a:t>
            </a:r>
            <a:endParaRPr lang="en-US" altLang="ko-KR" sz="2400">
              <a:solidFill>
                <a:schemeClr val="bg1"/>
              </a:solidFill>
            </a:endParaRPr>
          </a:p>
        </p:txBody>
      </p:sp>
      <p:pic>
        <p:nvPicPr>
          <p:cNvPr id="33" name="그림 32" descr="mybatis.png"/>
          <p:cNvPicPr>
            <a:picLocks noChangeAspect="1"/>
          </p:cNvPicPr>
          <p:nvPr/>
        </p:nvPicPr>
        <p:blipFill rotWithShape="1">
          <a:blip r:embed="rId15">
            <a:alphaModFix/>
            <a:lum/>
          </a:blip>
          <a:stretch>
            <a:fillRect/>
          </a:stretch>
        </p:blipFill>
        <p:spPr>
          <a:xfrm>
            <a:off x="5434320" y="4084886"/>
            <a:ext cx="1304766" cy="130476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16">
            <a:alphaModFix/>
            <a:lum/>
          </a:blip>
          <a:stretch>
            <a:fillRect/>
          </a:stretch>
        </p:blipFill>
        <p:spPr>
          <a:xfrm>
            <a:off x="5434320" y="5337788"/>
            <a:ext cx="808467" cy="820594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17">
            <a:alphaModFix/>
            <a:lum/>
          </a:blip>
          <a:srcRect l="27340" t="11630" r="45310" b="44780"/>
          <a:stretch>
            <a:fillRect/>
          </a:stretch>
        </p:blipFill>
        <p:spPr>
          <a:xfrm>
            <a:off x="7501495" y="1892812"/>
            <a:ext cx="843452" cy="1006122"/>
          </a:xfrm>
          <a:prstGeom prst="rect">
            <a:avLst/>
          </a:prstGeom>
        </p:spPr>
      </p:pic>
      <p:pic>
        <p:nvPicPr>
          <p:cNvPr id="37" name="그림 36" descr="java-card.png"/>
          <p:cNvPicPr>
            <a:picLocks noChangeAspect="1"/>
          </p:cNvPicPr>
          <p:nvPr/>
        </p:nvPicPr>
        <p:blipFill rotWithShape="1">
          <a:blip r:embed="rId18">
            <a:alphaModFix/>
            <a:lum/>
          </a:blip>
          <a:stretch>
            <a:fillRect/>
          </a:stretch>
        </p:blipFill>
        <p:spPr>
          <a:xfrm>
            <a:off x="5458399" y="2702703"/>
            <a:ext cx="2145105" cy="803183"/>
          </a:xfrm>
          <a:prstGeom prst="rect">
            <a:avLst/>
          </a:prstGeom>
        </p:spPr>
      </p:pic>
      <p:pic>
        <p:nvPicPr>
          <p:cNvPr id="38" name="그림 37" descr="spring-by-pivotal-9066b55828deb3c10e27e609af322c40.png"/>
          <p:cNvPicPr>
            <a:picLocks noChangeAspect="1"/>
          </p:cNvPicPr>
          <p:nvPr/>
        </p:nvPicPr>
        <p:blipFill rotWithShape="1">
          <a:blip r:embed="rId19">
            <a:alphaModFix/>
            <a:lum/>
          </a:blip>
          <a:stretch>
            <a:fillRect/>
          </a:stretch>
        </p:blipFill>
        <p:spPr>
          <a:xfrm>
            <a:off x="5476084" y="1892812"/>
            <a:ext cx="2020885" cy="682602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0">
            <a:alphaModFix/>
            <a:lum/>
          </a:blip>
          <a:srcRect l="15780" t="33330" r="18440" b="23190"/>
          <a:stretch>
            <a:fillRect/>
          </a:stretch>
        </p:blipFill>
        <p:spPr>
          <a:xfrm>
            <a:off x="6530951" y="5661477"/>
            <a:ext cx="1714199" cy="61428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1">
            <a:alphaModFix/>
            <a:lum/>
          </a:blip>
          <a:stretch>
            <a:fillRect/>
          </a:stretch>
        </p:blipFill>
        <p:spPr>
          <a:xfrm>
            <a:off x="6737369" y="4689524"/>
            <a:ext cx="1547539" cy="1037093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8721957" y="1491339"/>
            <a:ext cx="3274100" cy="4965225"/>
          </a:xfrm>
          <a:prstGeom prst="rect">
            <a:avLst/>
          </a:prstGeom>
          <a:solidFill>
            <a:schemeClr val="bg1"/>
          </a:solidFill>
          <a:ln w="57150"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9833030" y="1251948"/>
            <a:ext cx="1126435" cy="536847"/>
          </a:xfrm>
          <a:prstGeom prst="rect">
            <a:avLst/>
          </a:prstGeom>
          <a:solidFill>
            <a:srgbClr val="326295"/>
          </a:solidFill>
        </p:spPr>
        <p:txBody>
          <a:bodyPr wrap="none">
            <a:spAutoFit/>
          </a:bodyPr>
          <a:lstStyle/>
          <a:p>
            <a:pPr lvl="0"/>
            <a:r>
              <a:rPr lang="en-US" altLang="ko-KR" sz="2800">
                <a:solidFill>
                  <a:schemeClr val="bg1"/>
                </a:solidFill>
              </a:rPr>
              <a:t>TOOL</a:t>
            </a:r>
            <a:endParaRPr lang="en-US" altLang="ko-KR" sz="2400">
              <a:solidFill>
                <a:schemeClr val="bg1"/>
              </a:solidFill>
            </a:endParaRPr>
          </a:p>
        </p:txBody>
      </p:sp>
      <p:pic>
        <p:nvPicPr>
          <p:cNvPr id="46" name="그림 45" descr="tomcat.png"/>
          <p:cNvPicPr>
            <a:picLocks noChangeAspect="1"/>
          </p:cNvPicPr>
          <p:nvPr/>
        </p:nvPicPr>
        <p:blipFill rotWithShape="1">
          <a:blip r:embed="rId22">
            <a:alphaModFix/>
            <a:lum/>
          </a:blip>
          <a:stretch>
            <a:fillRect/>
          </a:stretch>
        </p:blipFill>
        <p:spPr>
          <a:xfrm>
            <a:off x="10645032" y="2030732"/>
            <a:ext cx="1220196" cy="86820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3">
            <a:alphaModFix/>
            <a:lum/>
          </a:blip>
          <a:srcRect l="10850" t="11050" r="17170" b="11710"/>
          <a:stretch>
            <a:fillRect/>
          </a:stretch>
        </p:blipFill>
        <p:spPr>
          <a:xfrm>
            <a:off x="9799981" y="4188598"/>
            <a:ext cx="2170007" cy="1274237"/>
          </a:xfrm>
          <a:prstGeom prst="rect">
            <a:avLst/>
          </a:prstGeom>
        </p:spPr>
      </p:pic>
      <p:pic>
        <p:nvPicPr>
          <p:cNvPr id="44" name="그림 43" descr="1_AD9ZSLXKAhZ-_WomszsmPg.png"/>
          <p:cNvPicPr>
            <a:picLocks noChangeAspect="1"/>
          </p:cNvPicPr>
          <p:nvPr/>
        </p:nvPicPr>
        <p:blipFill rotWithShape="1">
          <a:blip r:embed="rId24">
            <a:alphaModFix/>
            <a:lum/>
          </a:blip>
          <a:stretch>
            <a:fillRect/>
          </a:stretch>
        </p:blipFill>
        <p:spPr>
          <a:xfrm>
            <a:off x="8856214" y="5746234"/>
            <a:ext cx="1502794" cy="564486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25">
            <a:alphaModFix/>
            <a:lum/>
          </a:blip>
          <a:stretch>
            <a:fillRect/>
          </a:stretch>
        </p:blipFill>
        <p:spPr>
          <a:xfrm>
            <a:off x="8851731" y="4780947"/>
            <a:ext cx="1504613" cy="770334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26">
            <a:alphaModFix/>
            <a:lum/>
          </a:blip>
          <a:stretch>
            <a:fillRect/>
          </a:stretch>
        </p:blipFill>
        <p:spPr>
          <a:xfrm>
            <a:off x="8856213" y="1892812"/>
            <a:ext cx="1599274" cy="800246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27">
            <a:alphaModFix/>
            <a:lum/>
          </a:blip>
          <a:stretch>
            <a:fillRect/>
          </a:stretch>
        </p:blipFill>
        <p:spPr>
          <a:xfrm>
            <a:off x="6578039" y="4289099"/>
            <a:ext cx="1809034" cy="633162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8">
            <a:alphaModFix/>
            <a:lum/>
          </a:blip>
          <a:srcRect l="6380" t="29860" r="11340" b="29480"/>
          <a:stretch>
            <a:fillRect/>
          </a:stretch>
        </p:blipFill>
        <p:spPr>
          <a:xfrm>
            <a:off x="6999513" y="3618194"/>
            <a:ext cx="1387559" cy="511893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29">
            <a:alphaModFix/>
            <a:lum/>
          </a:blip>
          <a:srcRect t="20840" b="25330"/>
          <a:stretch>
            <a:fillRect/>
          </a:stretch>
        </p:blipFill>
        <p:spPr>
          <a:xfrm>
            <a:off x="5452365" y="3607309"/>
            <a:ext cx="1392372" cy="546656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30">
            <a:alphaModFix/>
            <a:lum/>
          </a:blip>
          <a:stretch>
            <a:fillRect/>
          </a:stretch>
        </p:blipFill>
        <p:spPr>
          <a:xfrm>
            <a:off x="10083739" y="5337788"/>
            <a:ext cx="1775354" cy="451298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31">
            <a:alphaModFix/>
            <a:lum/>
          </a:blip>
          <a:srcRect r="6770"/>
          <a:stretch>
            <a:fillRect/>
          </a:stretch>
        </p:blipFill>
        <p:spPr>
          <a:xfrm>
            <a:off x="10183425" y="3167424"/>
            <a:ext cx="1724851" cy="854864"/>
          </a:xfrm>
          <a:prstGeom prst="rect">
            <a:avLst/>
          </a:prstGeom>
        </p:spPr>
      </p:pic>
      <p:pic>
        <p:nvPicPr>
          <p:cNvPr id="63" name="그림 62" descr="header-logo (1).png"/>
          <p:cNvPicPr>
            <a:picLocks noChangeAspect="1"/>
          </p:cNvPicPr>
          <p:nvPr/>
        </p:nvPicPr>
        <p:blipFill rotWithShape="1">
          <a:blip r:embed="rId32">
            <a:alphaModFix/>
            <a:lum/>
          </a:blip>
          <a:stretch>
            <a:fillRect/>
          </a:stretch>
        </p:blipFill>
        <p:spPr>
          <a:xfrm>
            <a:off x="8880040" y="4299006"/>
            <a:ext cx="1257357" cy="430808"/>
          </a:xfrm>
          <a:prstGeom prst="rect">
            <a:avLst/>
          </a:prstGeom>
        </p:spPr>
      </p:pic>
      <p:pic>
        <p:nvPicPr>
          <p:cNvPr id="45" name="그림 44" descr="1_ipwpqqrhz0lkd_5setxqcq.png"/>
          <p:cNvPicPr>
            <a:picLocks noChangeAspect="1"/>
          </p:cNvPicPr>
          <p:nvPr/>
        </p:nvPicPr>
        <p:blipFill rotWithShape="1">
          <a:blip r:embed="rId33">
            <a:alphaModFix/>
            <a:lum/>
          </a:blip>
          <a:stretch>
            <a:fillRect/>
          </a:stretch>
        </p:blipFill>
        <p:spPr>
          <a:xfrm>
            <a:off x="8488841" y="2509377"/>
            <a:ext cx="2534098" cy="1298726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0" y="1161886"/>
            <a:ext cx="8611062" cy="5419364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4">
            <a:alphaModFix/>
            <a:lum/>
          </a:blip>
          <a:stretch>
            <a:fillRect/>
          </a:stretch>
        </p:blipFill>
        <p:spPr>
          <a:xfrm>
            <a:off x="9351097" y="3895289"/>
            <a:ext cx="2208780" cy="31821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/>
          <p:cNvSpPr txBox="1"/>
          <p:nvPr/>
        </p:nvSpPr>
        <p:spPr>
          <a:xfrm>
            <a:off x="489857" y="789043"/>
            <a:ext cx="1620883" cy="371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>
                <a:solidFill>
                  <a:schemeClr val="bg1"/>
                </a:solidFill>
              </a:rPr>
              <a:t>파이어베이스</a:t>
            </a:r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2837" y="199491"/>
            <a:ext cx="2097928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04. </a:t>
            </a:r>
            <a:r>
              <a:rPr lang="ko-KR" altLang="en-US" sz="2400"/>
              <a:t>기술 소개</a:t>
            </a:r>
            <a:endParaRPr lang="ko-KR" altLang="en-US" sz="2400"/>
          </a:p>
        </p:txBody>
      </p:sp>
      <p:sp>
        <p:nvSpPr>
          <p:cNvPr id="35" name="직사각형 34"/>
          <p:cNvSpPr/>
          <p:nvPr/>
        </p:nvSpPr>
        <p:spPr>
          <a:xfrm>
            <a:off x="0" y="1180147"/>
            <a:ext cx="12192000" cy="46113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r>
              <a:rPr lang="en-US" altLang="ko-KR"/>
              <a:t>Google Firebase : Google 에서 제공하는 클라우드 서비스</a:t>
            </a:r>
            <a:endParaRPr lang="en-US" altLang="ko-KR"/>
          </a:p>
          <a:p>
            <a:pPr algn="ctr"/>
            <a:r>
              <a:rPr lang="ko-KR" altLang="en-US"/>
              <a:t>출처 : https://firebase.google.com</a:t>
            </a:r>
            <a:endParaRPr lang="ko-KR" altLang="en-US"/>
          </a:p>
          <a:p>
            <a:pPr algn="ctr"/>
            <a:endParaRPr lang="en-US" altLang="ko-KR"/>
          </a:p>
        </p:txBody>
      </p:sp>
      <p:pic>
        <p:nvPicPr>
          <p:cNvPr id="37" name="그림 36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660218" y="1749252"/>
            <a:ext cx="10871564" cy="485025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/>
          <p:cNvSpPr txBox="1"/>
          <p:nvPr/>
        </p:nvSpPr>
        <p:spPr>
          <a:xfrm>
            <a:off x="489857" y="789043"/>
            <a:ext cx="1620883" cy="371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>
                <a:solidFill>
                  <a:schemeClr val="bg1"/>
                </a:solidFill>
              </a:rPr>
              <a:t>파이어베이스</a:t>
            </a:r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2837" y="199491"/>
            <a:ext cx="2097928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04. </a:t>
            </a:r>
            <a:r>
              <a:rPr lang="ko-KR" altLang="en-US" sz="2400"/>
              <a:t>기술 소개</a:t>
            </a:r>
            <a:endParaRPr lang="ko-KR" altLang="en-US" sz="2400"/>
          </a:p>
        </p:txBody>
      </p:sp>
      <p:sp>
        <p:nvSpPr>
          <p:cNvPr id="35" name="직사각형 34"/>
          <p:cNvSpPr/>
          <p:nvPr/>
        </p:nvSpPr>
        <p:spPr>
          <a:xfrm>
            <a:off x="0" y="1180147"/>
            <a:ext cx="12192000" cy="46113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r>
              <a:rPr lang="en-US" altLang="ko-KR"/>
              <a:t>이번 프로젝트에서는 Realtime Database 와 Cloud Messaging </a:t>
            </a:r>
            <a:r>
              <a:rPr lang="ko-KR" altLang="en-US"/>
              <a:t>을 이용해 채팅과 푸쉬알람 기능을 구현하였다.</a:t>
            </a:r>
            <a:endParaRPr lang="ko-KR" altLang="en-US"/>
          </a:p>
        </p:txBody>
      </p:sp>
      <p:pic>
        <p:nvPicPr>
          <p:cNvPr id="38" name="그림 37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9613352" y="1641282"/>
            <a:ext cx="2506092" cy="4958228"/>
          </a:xfrm>
          <a:prstGeom prst="rect">
            <a:avLst/>
          </a:prstGeom>
        </p:spPr>
      </p:pic>
      <p:pic>
        <p:nvPicPr>
          <p:cNvPr id="39" name="그림 38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0" y="1641282"/>
            <a:ext cx="8360306" cy="495822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/>
          <p:cNvSpPr txBox="1"/>
          <p:nvPr/>
        </p:nvSpPr>
        <p:spPr>
          <a:xfrm>
            <a:off x="489857" y="789043"/>
            <a:ext cx="1620883" cy="371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>
                <a:solidFill>
                  <a:schemeClr val="bg1"/>
                </a:solidFill>
              </a:rPr>
              <a:t>파이어베이스</a:t>
            </a:r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2837" y="199491"/>
            <a:ext cx="2097928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04. </a:t>
            </a:r>
            <a:r>
              <a:rPr lang="ko-KR" altLang="en-US" sz="2400"/>
              <a:t>기술 소개</a:t>
            </a:r>
            <a:endParaRPr lang="ko-KR" altLang="en-US" sz="2400"/>
          </a:p>
        </p:txBody>
      </p:sp>
      <p:sp>
        <p:nvSpPr>
          <p:cNvPr id="35" name="직사각형 34"/>
          <p:cNvSpPr/>
          <p:nvPr/>
        </p:nvSpPr>
        <p:spPr>
          <a:xfrm>
            <a:off x="0" y="1180147"/>
            <a:ext cx="12192000" cy="59536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r>
              <a:rPr lang="en-US" altLang="ko-KR"/>
              <a:t>Firebase </a:t>
            </a:r>
            <a:r>
              <a:rPr lang="ko-KR" altLang="en-US"/>
              <a:t>서비스는 </a:t>
            </a:r>
            <a:r>
              <a:rPr lang="en-US" altLang="ko-KR"/>
              <a:t>JAVA </a:t>
            </a:r>
            <a:r>
              <a:rPr lang="ko-KR" altLang="en-US"/>
              <a:t>를 포함한 다양한 프로그래밍 언어를 지원한다. 이번 프로젝트에서는 </a:t>
            </a:r>
            <a:r>
              <a:rPr lang="en-US" altLang="ko-KR"/>
              <a:t>Javascript </a:t>
            </a:r>
            <a:r>
              <a:rPr lang="ko-KR" altLang="en-US"/>
              <a:t>를 이용하였다. </a:t>
            </a:r>
            <a:endParaRPr lang="en-US" altLang="ko-KR"/>
          </a:p>
        </p:txBody>
      </p:sp>
      <p:pic>
        <p:nvPicPr>
          <p:cNvPr id="38" name="그림 37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0" y="1775514"/>
            <a:ext cx="9494392" cy="482399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/>
          <p:cNvSpPr txBox="1"/>
          <p:nvPr/>
        </p:nvSpPr>
        <p:spPr>
          <a:xfrm>
            <a:off x="489857" y="789043"/>
            <a:ext cx="1620883" cy="371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>
                <a:solidFill>
                  <a:schemeClr val="bg1"/>
                </a:solidFill>
              </a:rPr>
              <a:t>파이어베이스</a:t>
            </a:r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2837" y="199491"/>
            <a:ext cx="2097928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04. </a:t>
            </a:r>
            <a:r>
              <a:rPr lang="ko-KR" altLang="en-US" sz="2400"/>
              <a:t>기술 소개</a:t>
            </a:r>
            <a:endParaRPr lang="ko-KR" altLang="en-US" sz="2400"/>
          </a:p>
        </p:txBody>
      </p:sp>
      <p:sp>
        <p:nvSpPr>
          <p:cNvPr id="35" name="직사각형 34"/>
          <p:cNvSpPr/>
          <p:nvPr/>
        </p:nvSpPr>
        <p:spPr>
          <a:xfrm>
            <a:off x="0" y="1180147"/>
            <a:ext cx="12192000" cy="59536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r>
              <a:rPr lang="ko-KR" altLang="en-US"/>
              <a:t>트러블슈팅</a:t>
            </a:r>
            <a:endParaRPr lang="ko-KR" altLang="en-US"/>
          </a:p>
        </p:txBody>
      </p:sp>
      <p:pic>
        <p:nvPicPr>
          <p:cNvPr id="39" name="그림 38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0" y="1775514"/>
            <a:ext cx="6031536" cy="3218551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0" y="0"/>
            <a:ext cx="28043504" cy="36957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/>
            <a:endParaRPr lang="ko-KR" altLang="en-US">
              <a:solidFill>
                <a:srgbClr val="000000">
                  <a:alpha val="100000"/>
                </a:srgbClr>
              </a:solidFill>
              <a:latin typeface="Arial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0" y="5647984"/>
            <a:ext cx="12192000" cy="95152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/>
            <a:r>
              <a:rPr lang="ko-KR" altLang="en-US">
                <a:solidFill>
                  <a:srgbClr val="000000">
                    <a:alpha val="100000"/>
                  </a:srgbClr>
                </a:solidFill>
                <a:latin typeface="Arial"/>
              </a:rPr>
              <a:t>FirebaseErr or:Mes saging:Weare unable to </a:t>
            </a:r>
            <a:r>
              <a:rPr lang="ko-KR" altLang="en-US" b="1">
                <a:solidFill>
                  <a:srgbClr val="000000">
                    <a:alpha val="100000"/>
                  </a:srgbClr>
                </a:solidFill>
                <a:latin typeface="Arial"/>
              </a:rPr>
              <a:t>register the defaultservice worker.Failed </a:t>
            </a:r>
            <a:endParaRPr lang="ko-KR" altLang="en-US" b="1">
              <a:solidFill>
                <a:srgbClr val="000000">
                  <a:alpha val="100000"/>
                </a:srgbClr>
              </a:solidFill>
              <a:latin typeface="Arial"/>
            </a:endParaRPr>
          </a:p>
          <a:p>
            <a:pPr/>
            <a:r>
              <a:rPr lang="ko-KR" altLang="en-US" b="1">
                <a:solidFill>
                  <a:srgbClr val="000000">
                    <a:alpha val="100000"/>
                  </a:srgbClr>
                </a:solidFill>
                <a:latin typeface="Arial"/>
              </a:rPr>
              <a:t>to register a ServiceWorker:A bad HTTP response code (404)was received whenfetching </a:t>
            </a:r>
            <a:endParaRPr lang="ko-KR" altLang="en-US" b="1">
              <a:solidFill>
                <a:srgbClr val="000000">
                  <a:alpha val="100000"/>
                </a:srgbClr>
              </a:solidFill>
              <a:latin typeface="Arial"/>
            </a:endParaRPr>
          </a:p>
          <a:p>
            <a:pPr/>
            <a:r>
              <a:rPr lang="ko-KR" altLang="en-US" b="1">
                <a:solidFill>
                  <a:srgbClr val="000000">
                    <a:alpha val="100000"/>
                  </a:srgbClr>
                </a:solidFill>
                <a:latin typeface="Arial"/>
              </a:rPr>
              <a:t>the script.(messaging/failed-serviceworker-registration)</a:t>
            </a:r>
            <a:endParaRPr lang="ko-KR" altLang="en-US" b="1">
              <a:solidFill>
                <a:srgbClr val="000000">
                  <a:alpha val="100000"/>
                </a:srgbClr>
              </a:solidFill>
              <a:latin typeface="Arial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639027" y="2245324"/>
            <a:ext cx="5259426" cy="340266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r>
              <a:rPr lang="en-US" altLang="ko-KR"/>
              <a:t>FCM </a:t>
            </a:r>
            <a:r>
              <a:rPr lang="ko-KR" altLang="en-US"/>
              <a:t>이용하기기 위해 알람을 받을 유저에게 </a:t>
            </a:r>
            <a:endParaRPr lang="ko-KR" altLang="en-US"/>
          </a:p>
          <a:p>
            <a:pPr algn="ctr"/>
            <a:r>
              <a:rPr lang="en-US" altLang="ko-KR"/>
              <a:t>permission </a:t>
            </a:r>
            <a:r>
              <a:rPr lang="ko-KR" altLang="en-US"/>
              <a:t>을 받고 </a:t>
            </a:r>
            <a:r>
              <a:rPr lang="en-US" altLang="ko-KR"/>
              <a:t>getTokne()</a:t>
            </a:r>
            <a:r>
              <a:rPr lang="ko-KR" altLang="en-US"/>
              <a:t> 으로 토큰을 받으려고 할 때 브라우저의 콘솔창에 아래와 같은 에러 메세지가 나온다. 이유는 서비스 워커 등록을 위한</a:t>
            </a:r>
            <a:endParaRPr lang="ko-KR" altLang="en-US"/>
          </a:p>
          <a:p>
            <a:pPr algn="ctr"/>
            <a:r>
              <a:rPr lang="en-US" altLang="ko-KR"/>
              <a:t>F</a:t>
            </a:r>
            <a:r>
              <a:rPr lang="ko-KR" altLang="en-US"/>
              <a:t>irebase-messaging-sw.js</a:t>
            </a:r>
            <a:r>
              <a:rPr lang="en-US" altLang="ko-KR"/>
              <a:t> </a:t>
            </a:r>
            <a:r>
              <a:rPr lang="ko-KR" altLang="en-US"/>
              <a:t>파일이 제대로 된 경로에 없기 때문이다. </a:t>
            </a:r>
            <a:endParaRPr lang="ko-KR" altLang="en-US"/>
          </a:p>
          <a:p>
            <a:pPr algn="ctr"/>
            <a:r>
              <a:rPr lang="ko-KR" altLang="en-US"/>
              <a:t>해결방법: 프로젝트 루트 폴더에 위의 이름으로 파일을 저장해 주고, 톰캣의 </a:t>
            </a:r>
            <a:r>
              <a:rPr lang="en-US" altLang="ko-KR"/>
              <a:t>server.xml </a:t>
            </a:r>
            <a:r>
              <a:rPr lang="ko-KR" altLang="en-US"/>
              <a:t>에서 </a:t>
            </a:r>
            <a:endParaRPr lang="ko-KR" altLang="en-US"/>
          </a:p>
          <a:p>
            <a:pPr algn="ctr"/>
            <a:r>
              <a:rPr lang="en-US" altLang="ko-KR"/>
              <a:t>path = '/ ' </a:t>
            </a:r>
            <a:r>
              <a:rPr lang="ko-KR" altLang="en-US"/>
              <a:t>이렇게 설정해주면 됨</a:t>
            </a:r>
            <a:endParaRPr lang="ko-KR" altLang="en-US"/>
          </a:p>
        </p:txBody>
      </p:sp>
    </p:spTree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/>
          <p:cNvSpPr txBox="1"/>
          <p:nvPr/>
        </p:nvSpPr>
        <p:spPr>
          <a:xfrm>
            <a:off x="489857" y="789043"/>
            <a:ext cx="1620883" cy="371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>
                <a:solidFill>
                  <a:schemeClr val="bg1"/>
                </a:solidFill>
              </a:rPr>
              <a:t>파이어베이스</a:t>
            </a:r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2837" y="199491"/>
            <a:ext cx="2097928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04. </a:t>
            </a:r>
            <a:r>
              <a:rPr lang="ko-KR" altLang="en-US" sz="2400"/>
              <a:t>기술 소개</a:t>
            </a:r>
            <a:endParaRPr lang="ko-KR" altLang="en-US" sz="2400"/>
          </a:p>
        </p:txBody>
      </p:sp>
      <p:sp>
        <p:nvSpPr>
          <p:cNvPr id="35" name="직사각형 34"/>
          <p:cNvSpPr/>
          <p:nvPr/>
        </p:nvSpPr>
        <p:spPr>
          <a:xfrm>
            <a:off x="0" y="1180147"/>
            <a:ext cx="12192000" cy="122991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r>
              <a:rPr lang="en-US" altLang="ko-KR"/>
              <a:t>Firebase Real-time Database 는 NoSQL </a:t>
            </a:r>
            <a:r>
              <a:rPr lang="ko-KR" altLang="en-US"/>
              <a:t>데이터베이스로 </a:t>
            </a:r>
            <a:r>
              <a:rPr lang="en-US" altLang="ko-KR"/>
              <a:t>SQL </a:t>
            </a:r>
            <a:r>
              <a:rPr lang="ko-KR" altLang="en-US"/>
              <a:t>처럼 테이블간의 관계를 신경 쓰지 않아도 된다.이로 인해 실시간으로 데이터를 </a:t>
            </a:r>
            <a:r>
              <a:rPr lang="en-US" altLang="ko-KR"/>
              <a:t>write</a:t>
            </a:r>
            <a:r>
              <a:rPr lang="ko-KR" altLang="en-US"/>
              <a:t>,</a:t>
            </a:r>
            <a:r>
              <a:rPr lang="en-US" altLang="ko-KR"/>
              <a:t> read </a:t>
            </a:r>
            <a:r>
              <a:rPr lang="ko-KR" altLang="en-US"/>
              <a:t>하는데 용이하다. 이러한 특징을 최대한 활용하기 위해 데</a:t>
            </a:r>
            <a:r>
              <a:rPr lang="en-US" altLang="ko-KR"/>
              <a:t>이타가 </a:t>
            </a:r>
            <a:endParaRPr lang="en-US" altLang="ko-KR"/>
          </a:p>
          <a:p>
            <a:pPr algn="ctr"/>
            <a:r>
              <a:rPr lang="en-US" altLang="ko-KR"/>
              <a:t>JSON 트리 형태로 저장되어 데이터 </a:t>
            </a:r>
            <a:r>
              <a:rPr lang="ko-KR" altLang="en-US"/>
              <a:t>트리간</a:t>
            </a:r>
            <a:r>
              <a:rPr lang="en-US" altLang="ko-KR"/>
              <a:t> 최대한 중첩을 배제하여 평면화된 구조를 권장한다. </a:t>
            </a:r>
            <a:endParaRPr lang="en-US" altLang="ko-KR"/>
          </a:p>
          <a:p>
            <a:pPr algn="ctr"/>
            <a:r>
              <a:rPr lang="en-US" altLang="ko-KR"/>
              <a:t>참조 : https://firebase.google.com/docs/database/ios/structure-data</a:t>
            </a:r>
            <a:endParaRPr lang="en-US" altLang="ko-KR"/>
          </a:p>
        </p:txBody>
      </p:sp>
      <p:sp>
        <p:nvSpPr>
          <p:cNvPr id="41" name="직사각형 40"/>
          <p:cNvSpPr/>
          <p:nvPr/>
        </p:nvSpPr>
        <p:spPr>
          <a:xfrm>
            <a:off x="0" y="0"/>
            <a:ext cx="28043504" cy="36957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/>
            <a:endParaRPr lang="ko-KR" altLang="en-US">
              <a:solidFill>
                <a:srgbClr val="000000">
                  <a:alpha val="100000"/>
                </a:srgbClr>
              </a:solidFill>
              <a:latin typeface="Arial"/>
            </a:endParaRPr>
          </a:p>
        </p:txBody>
      </p:sp>
      <p:pic>
        <p:nvPicPr>
          <p:cNvPr id="47" name="그림 56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0" y="2660898"/>
            <a:ext cx="3268611" cy="3657947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4572000" y="3026306"/>
            <a:ext cx="6600384" cy="274564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r>
              <a:rPr lang="en-US" altLang="ko-KR"/>
              <a:t>SQL </a:t>
            </a:r>
            <a:r>
              <a:rPr lang="ko-KR" altLang="en-US"/>
              <a:t>과 달리 데이터의 타입 혹은 </a:t>
            </a:r>
            <a:r>
              <a:rPr lang="en-US" altLang="ko-KR"/>
              <a:t>not null </a:t>
            </a:r>
            <a:r>
              <a:rPr lang="ko-KR" altLang="en-US"/>
              <a:t>허용 등에 대한 신경을 쓰지 않아도 된다. </a:t>
            </a:r>
            <a:endParaRPr lang="ko-KR" altLang="en-US"/>
          </a:p>
        </p:txBody>
      </p:sp>
    </p:spTree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7" name="직사각형 6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2837" y="199491"/>
            <a:ext cx="2097928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05. </a:t>
            </a:r>
            <a:r>
              <a:rPr lang="ko-KR" altLang="en-US" sz="2400"/>
              <a:t>팀원 소개</a:t>
            </a:r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89857" y="789043"/>
            <a:ext cx="1106533" cy="371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>
                <a:solidFill>
                  <a:schemeClr val="bg1"/>
                </a:solidFill>
              </a:rPr>
              <a:t>Family C</a:t>
            </a:r>
            <a:endParaRPr lang="en-US" altLang="ko-KR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9793895" y="1678011"/>
            <a:ext cx="2093539" cy="204738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15362" y="3855563"/>
            <a:ext cx="2196840" cy="2460396"/>
          </a:xfrm>
          <a:prstGeom prst="rect">
            <a:avLst/>
          </a:prstGeom>
          <a:solidFill>
            <a:schemeClr val="bg1"/>
          </a:solidFill>
          <a:ln w="38100"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solidFill>
                  <a:schemeClr val="tx1"/>
                </a:solidFill>
              </a:rPr>
              <a:t>Colin</a:t>
            </a:r>
            <a:endParaRPr lang="en-US" altLang="ko-KR" sz="20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이름 </a:t>
            </a:r>
            <a:r>
              <a:rPr lang="en-US" altLang="ko-KR">
                <a:solidFill>
                  <a:schemeClr val="tx1"/>
                </a:solidFill>
              </a:rPr>
              <a:t>: </a:t>
            </a:r>
            <a:r>
              <a:rPr lang="ko-KR" altLang="en-US">
                <a:solidFill>
                  <a:schemeClr val="tx1"/>
                </a:solidFill>
              </a:rPr>
              <a:t>김진성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뜻 </a:t>
            </a:r>
            <a:r>
              <a:rPr lang="en-US" altLang="ko-KR">
                <a:solidFill>
                  <a:schemeClr val="tx1"/>
                </a:solidFill>
              </a:rPr>
              <a:t>: </a:t>
            </a:r>
            <a:r>
              <a:rPr lang="ko-KR" altLang="en-US">
                <a:solidFill>
                  <a:schemeClr val="tx1"/>
                </a:solidFill>
              </a:rPr>
              <a:t>은처럼 예쁘게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혈액형 </a:t>
            </a:r>
            <a:r>
              <a:rPr lang="en-US" altLang="ko-KR">
                <a:solidFill>
                  <a:schemeClr val="tx1"/>
                </a:solidFill>
              </a:rPr>
              <a:t>: O</a:t>
            </a:r>
            <a:r>
              <a:rPr lang="ko-KR" altLang="en-US">
                <a:solidFill>
                  <a:schemeClr val="tx1"/>
                </a:solidFill>
              </a:rPr>
              <a:t>형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명대사 </a:t>
            </a:r>
            <a:r>
              <a:rPr lang="en-US" altLang="ko-KR">
                <a:solidFill>
                  <a:schemeClr val="tx1"/>
                </a:solidFill>
              </a:rPr>
              <a:t>: </a:t>
            </a:r>
            <a:r>
              <a:rPr lang="ko-KR" altLang="en-US">
                <a:solidFill>
                  <a:schemeClr val="tx1"/>
                </a:solidFill>
              </a:rPr>
              <a:t>넌 알아</a:t>
            </a:r>
            <a:r>
              <a:rPr lang="en-US" altLang="ko-KR">
                <a:solidFill>
                  <a:schemeClr val="tx1"/>
                </a:solidFill>
              </a:rPr>
              <a:t>?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03823" y="3855563"/>
            <a:ext cx="2196840" cy="2460396"/>
          </a:xfrm>
          <a:prstGeom prst="rect">
            <a:avLst/>
          </a:prstGeom>
          <a:solidFill>
            <a:schemeClr val="bg1"/>
          </a:solidFill>
          <a:ln w="38100"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solidFill>
                  <a:schemeClr val="tx1"/>
                </a:solidFill>
              </a:rPr>
              <a:t>Crystal</a:t>
            </a:r>
            <a:endParaRPr lang="en-US" altLang="ko-KR" sz="20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이름 </a:t>
            </a:r>
            <a:r>
              <a:rPr lang="en-US" altLang="ko-KR">
                <a:solidFill>
                  <a:schemeClr val="tx1"/>
                </a:solidFill>
              </a:rPr>
              <a:t>: </a:t>
            </a:r>
            <a:r>
              <a:rPr lang="ko-KR" altLang="en-US">
                <a:solidFill>
                  <a:schemeClr val="tx1"/>
                </a:solidFill>
              </a:rPr>
              <a:t>배인영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뜻 </a:t>
            </a:r>
            <a:r>
              <a:rPr lang="en-US" altLang="ko-KR">
                <a:solidFill>
                  <a:schemeClr val="tx1"/>
                </a:solidFill>
              </a:rPr>
              <a:t>:  </a:t>
            </a:r>
            <a:r>
              <a:rPr lang="ko-KR" altLang="en-US">
                <a:solidFill>
                  <a:schemeClr val="tx1"/>
                </a:solidFill>
              </a:rPr>
              <a:t>현명하고 뛰어나게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혈액형 </a:t>
            </a:r>
            <a:r>
              <a:rPr lang="en-US" altLang="ko-KR">
                <a:solidFill>
                  <a:schemeClr val="tx1"/>
                </a:solidFill>
              </a:rPr>
              <a:t>: B</a:t>
            </a:r>
            <a:r>
              <a:rPr lang="ko-KR" altLang="en-US">
                <a:solidFill>
                  <a:schemeClr val="tx1"/>
                </a:solidFill>
              </a:rPr>
              <a:t>형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명대사 </a:t>
            </a:r>
            <a:r>
              <a:rPr lang="en-US" altLang="ko-KR">
                <a:solidFill>
                  <a:schemeClr val="tx1"/>
                </a:solidFill>
              </a:rPr>
              <a:t>: </a:t>
            </a:r>
            <a:r>
              <a:rPr lang="ko-KR" altLang="en-US">
                <a:solidFill>
                  <a:schemeClr val="tx1"/>
                </a:solidFill>
              </a:rPr>
              <a:t>있잖아</a:t>
            </a:r>
            <a:r>
              <a:rPr lang="en-US" altLang="ko-KR">
                <a:solidFill>
                  <a:schemeClr val="tx1"/>
                </a:solidFill>
              </a:rPr>
              <a:t>..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92284" y="3855563"/>
            <a:ext cx="2196840" cy="2460396"/>
          </a:xfrm>
          <a:prstGeom prst="rect">
            <a:avLst/>
          </a:prstGeom>
          <a:solidFill>
            <a:schemeClr val="bg1"/>
          </a:solidFill>
          <a:ln w="38100"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Cindy</a:t>
            </a:r>
            <a:endParaRPr lang="en-US" altLang="ko-KR" sz="2000" b="1">
              <a:solidFill>
                <a:schemeClr val="tx1"/>
              </a:solidFill>
            </a:endParaRPr>
          </a:p>
          <a:p>
            <a:pPr algn="ctr"/>
            <a:endParaRPr lang="en-US" altLang="ko-KR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이름 </a:t>
            </a:r>
            <a:r>
              <a:rPr lang="en-US" altLang="ko-KR">
                <a:solidFill>
                  <a:schemeClr val="tx1"/>
                </a:solidFill>
              </a:rPr>
              <a:t>: </a:t>
            </a:r>
            <a:r>
              <a:rPr lang="ko-KR" altLang="en-US">
                <a:solidFill>
                  <a:schemeClr val="tx1"/>
                </a:solidFill>
              </a:rPr>
              <a:t>윤다정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뜻 </a:t>
            </a:r>
            <a:r>
              <a:rPr lang="en-US" altLang="ko-KR">
                <a:solidFill>
                  <a:schemeClr val="tx1"/>
                </a:solidFill>
              </a:rPr>
              <a:t>: </a:t>
            </a:r>
            <a:r>
              <a:rPr lang="ko-KR" altLang="en-US">
                <a:solidFill>
                  <a:schemeClr val="tx1"/>
                </a:solidFill>
              </a:rPr>
              <a:t>다정한 사람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혈액형 </a:t>
            </a:r>
            <a:r>
              <a:rPr lang="en-US" altLang="ko-KR">
                <a:solidFill>
                  <a:schemeClr val="tx1"/>
                </a:solidFill>
              </a:rPr>
              <a:t>: O</a:t>
            </a:r>
            <a:r>
              <a:rPr lang="ko-KR" altLang="en-US">
                <a:solidFill>
                  <a:schemeClr val="tx1"/>
                </a:solidFill>
              </a:rPr>
              <a:t>형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명대사 </a:t>
            </a:r>
            <a:r>
              <a:rPr lang="en-US" altLang="ko-KR">
                <a:solidFill>
                  <a:schemeClr val="tx1"/>
                </a:solidFill>
              </a:rPr>
              <a:t>: Please..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480745" y="3855563"/>
            <a:ext cx="2121530" cy="2460396"/>
          </a:xfrm>
          <a:prstGeom prst="rect">
            <a:avLst/>
          </a:prstGeom>
          <a:solidFill>
            <a:schemeClr val="bg1"/>
          </a:solidFill>
          <a:ln w="38100"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solidFill>
                  <a:schemeClr val="tx1"/>
                </a:solidFill>
              </a:rPr>
              <a:t>Chole</a:t>
            </a:r>
            <a:endParaRPr lang="en-US" altLang="ko-KR" sz="20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1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이름 </a:t>
            </a:r>
            <a:r>
              <a:rPr lang="en-US" altLang="ko-KR">
                <a:solidFill>
                  <a:schemeClr val="tx1"/>
                </a:solidFill>
              </a:rPr>
              <a:t>: </a:t>
            </a:r>
            <a:r>
              <a:rPr lang="ko-KR" altLang="en-US">
                <a:solidFill>
                  <a:schemeClr val="tx1"/>
                </a:solidFill>
              </a:rPr>
              <a:t>이정은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뜻 </a:t>
            </a:r>
            <a:r>
              <a:rPr lang="en-US" altLang="ko-KR">
                <a:solidFill>
                  <a:schemeClr val="tx1"/>
                </a:solidFill>
              </a:rPr>
              <a:t>: </a:t>
            </a:r>
            <a:r>
              <a:rPr lang="ko-KR" altLang="en-US">
                <a:solidFill>
                  <a:schemeClr val="tx1"/>
                </a:solidFill>
              </a:rPr>
              <a:t>은혜롭게 다스려라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혈액형 </a:t>
            </a:r>
            <a:r>
              <a:rPr lang="en-US" altLang="ko-KR">
                <a:solidFill>
                  <a:schemeClr val="tx1"/>
                </a:solidFill>
              </a:rPr>
              <a:t>: B</a:t>
            </a:r>
            <a:r>
              <a:rPr lang="ko-KR" altLang="en-US">
                <a:solidFill>
                  <a:schemeClr val="tx1"/>
                </a:solidFill>
              </a:rPr>
              <a:t>형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명대사 </a:t>
            </a:r>
            <a:r>
              <a:rPr lang="en-US" altLang="ko-KR">
                <a:solidFill>
                  <a:schemeClr val="tx1"/>
                </a:solidFill>
              </a:rPr>
              <a:t>: </a:t>
            </a:r>
            <a:r>
              <a:rPr lang="ko-KR" altLang="en-US">
                <a:solidFill>
                  <a:schemeClr val="tx1"/>
                </a:solidFill>
              </a:rPr>
              <a:t>완전 성공</a:t>
            </a:r>
            <a:r>
              <a:rPr lang="en-US" altLang="ko-KR">
                <a:solidFill>
                  <a:schemeClr val="tx1"/>
                </a:solidFill>
              </a:rPr>
              <a:t>!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793895" y="3855563"/>
            <a:ext cx="2121530" cy="2460396"/>
          </a:xfrm>
          <a:prstGeom prst="rect">
            <a:avLst/>
          </a:prstGeom>
          <a:solidFill>
            <a:schemeClr val="bg1"/>
          </a:solidFill>
          <a:ln w="38100"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Cathy</a:t>
            </a:r>
            <a:endParaRPr lang="en-US" altLang="ko-KR" sz="2000" b="1">
              <a:solidFill>
                <a:schemeClr val="tx1"/>
              </a:solidFill>
            </a:endParaRPr>
          </a:p>
          <a:p>
            <a:pPr algn="ctr"/>
            <a:endParaRPr lang="en-US" altLang="ko-KR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이름 </a:t>
            </a:r>
            <a:r>
              <a:rPr lang="en-US" altLang="ko-KR">
                <a:solidFill>
                  <a:schemeClr val="tx1"/>
                </a:solidFill>
              </a:rPr>
              <a:t>: </a:t>
            </a:r>
            <a:r>
              <a:rPr lang="ko-KR" altLang="en-US">
                <a:solidFill>
                  <a:schemeClr val="tx1"/>
                </a:solidFill>
              </a:rPr>
              <a:t>정은아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뜻 </a:t>
            </a:r>
            <a:r>
              <a:rPr lang="en-US" altLang="ko-KR">
                <a:solidFill>
                  <a:schemeClr val="tx1"/>
                </a:solidFill>
              </a:rPr>
              <a:t>: </a:t>
            </a:r>
            <a:r>
              <a:rPr lang="ko-KR" altLang="en-US">
                <a:solidFill>
                  <a:schemeClr val="tx1"/>
                </a:solidFill>
              </a:rPr>
              <a:t>은처럼 예쁘게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혈액형 </a:t>
            </a:r>
            <a:r>
              <a:rPr lang="en-US" altLang="ko-KR">
                <a:solidFill>
                  <a:schemeClr val="tx1"/>
                </a:solidFill>
              </a:rPr>
              <a:t>: O</a:t>
            </a:r>
            <a:r>
              <a:rPr lang="ko-KR" altLang="en-US">
                <a:solidFill>
                  <a:schemeClr val="tx1"/>
                </a:solidFill>
              </a:rPr>
              <a:t>형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명대사 </a:t>
            </a:r>
            <a:r>
              <a:rPr lang="en-US" altLang="ko-KR">
                <a:solidFill>
                  <a:schemeClr val="tx1"/>
                </a:solidFill>
              </a:rPr>
              <a:t>: </a:t>
            </a:r>
            <a:r>
              <a:rPr lang="ko-KR" altLang="en-US">
                <a:solidFill>
                  <a:schemeClr val="tx1"/>
                </a:solidFill>
              </a:rPr>
              <a:t>사주세요</a:t>
            </a:r>
            <a:r>
              <a:rPr lang="en-US" altLang="ko-KR">
                <a:solidFill>
                  <a:schemeClr val="tx1"/>
                </a:solidFill>
              </a:rPr>
              <a:t>~</a:t>
            </a:r>
            <a:endParaRPr lang="en-US" altLang="ko-KR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7480745" y="1678011"/>
            <a:ext cx="2086434" cy="204738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/>
          <p:cNvSpPr txBox="1"/>
          <p:nvPr/>
        </p:nvSpPr>
        <p:spPr>
          <a:xfrm>
            <a:off x="489857" y="778157"/>
            <a:ext cx="1792333" cy="3724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>
                <a:solidFill>
                  <a:schemeClr val="bg1"/>
                </a:solidFill>
              </a:rPr>
              <a:t>주제 선정 이유</a:t>
            </a:r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2837" y="199491"/>
            <a:ext cx="2745628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01. </a:t>
            </a:r>
            <a:r>
              <a:rPr lang="ko-KR" altLang="en-US" sz="2400"/>
              <a:t>프로젝트 소개</a:t>
            </a:r>
            <a:endParaRPr lang="ko-KR" altLang="en-US" sz="2400"/>
          </a:p>
        </p:txBody>
      </p:sp>
      <p:sp>
        <p:nvSpPr>
          <p:cNvPr id="12" name="직사각형 11"/>
          <p:cNvSpPr/>
          <p:nvPr/>
        </p:nvSpPr>
        <p:spPr>
          <a:xfrm>
            <a:off x="342169" y="2688792"/>
            <a:ext cx="4484914" cy="642257"/>
          </a:xfrm>
          <a:prstGeom prst="rect">
            <a:avLst/>
          </a:prstGeom>
          <a:solidFill>
            <a:schemeClr val="bg1"/>
          </a:solidFill>
          <a:ln w="5715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1. </a:t>
            </a:r>
            <a:r>
              <a:rPr lang="ko-KR" altLang="en-US">
                <a:solidFill>
                  <a:schemeClr val="tx1"/>
                </a:solidFill>
              </a:rPr>
              <a:t>업무와 사생활 분리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42169" y="3499776"/>
            <a:ext cx="4484914" cy="642257"/>
          </a:xfrm>
          <a:prstGeom prst="rect">
            <a:avLst/>
          </a:prstGeom>
          <a:solidFill>
            <a:schemeClr val="bg1"/>
          </a:solidFill>
          <a:ln w="5715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2. </a:t>
            </a:r>
            <a:r>
              <a:rPr lang="ko-KR" altLang="en-US">
                <a:solidFill>
                  <a:schemeClr val="tx1"/>
                </a:solidFill>
              </a:rPr>
              <a:t>스케줄 관리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46881" y="4354305"/>
            <a:ext cx="4484914" cy="642257"/>
          </a:xfrm>
          <a:prstGeom prst="rect">
            <a:avLst/>
          </a:prstGeom>
          <a:solidFill>
            <a:schemeClr val="bg1"/>
          </a:solidFill>
          <a:ln w="5715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3. </a:t>
            </a:r>
            <a:r>
              <a:rPr lang="ko-KR" altLang="en-US">
                <a:solidFill>
                  <a:schemeClr val="tx1"/>
                </a:solidFill>
              </a:rPr>
              <a:t>자료 공유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6880" y="2121212"/>
            <a:ext cx="4671434" cy="791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000"/>
              <a:t>사용자들이 말하는 </a:t>
            </a:r>
            <a:r>
              <a:rPr lang="ko-KR" altLang="en-US" sz="2400">
                <a:solidFill>
                  <a:srgbClr val="ba2836"/>
                </a:solidFill>
              </a:rPr>
              <a:t>협업 툴</a:t>
            </a:r>
            <a:r>
              <a:rPr lang="ko-KR" altLang="en-US" sz="2000"/>
              <a:t>을 사용하는 이유</a:t>
            </a:r>
            <a:r>
              <a:rPr lang="en-US" altLang="ko-KR" sz="2000"/>
              <a:t>?</a:t>
            </a:r>
            <a:endParaRPr lang="en-US" altLang="ko-KR" sz="20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5751895" y="1538940"/>
            <a:ext cx="1928178" cy="192817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5773360" y="4142033"/>
            <a:ext cx="1885248" cy="198221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15941" y="4142033"/>
            <a:ext cx="4019824" cy="3709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/>
              <a:t>회사 내에서 아사나를 사용하는 </a:t>
            </a:r>
            <a:r>
              <a:rPr lang="en-US" altLang="ko-KR"/>
              <a:t>K</a:t>
            </a:r>
            <a:r>
              <a:rPr lang="ko-KR" altLang="en-US"/>
              <a:t>님</a:t>
            </a:r>
            <a:endParaRPr lang="en-US" altLang="ko-KR"/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7669187" y="4558275"/>
            <a:ext cx="4205921" cy="1447810"/>
          </a:xfrm>
          <a:prstGeom prst="wedgeRoundRectCallout">
            <a:avLst>
              <a:gd name="adj1" fmla="val -56163"/>
              <a:gd name="adj2" fmla="val -21283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칸반보드 또는 캘린더로 업무와 프로젝트를 쉽게 관리할 수 있지만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rgbClr val="ba2836"/>
                </a:solidFill>
              </a:rPr>
              <a:t>드라이브를 따로 제공하지 않기 때문에 파일 공유 및 관리가 힘들어요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ko-KR" altLang="en-US">
              <a:solidFill>
                <a:srgbClr val="ba2836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177141" y="4558275"/>
            <a:ext cx="1121229" cy="2343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805056" y="1517564"/>
            <a:ext cx="4516484" cy="37600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/>
              <a:t>교육 과정 </a:t>
            </a:r>
            <a:r>
              <a:rPr lang="en-US" altLang="ko-KR"/>
              <a:t>6</a:t>
            </a:r>
            <a:r>
              <a:rPr lang="ko-KR" altLang="en-US"/>
              <a:t>개월간 잔디만 사용해 온 </a:t>
            </a:r>
            <a:r>
              <a:rPr lang="en-US" altLang="ko-KR"/>
              <a:t>J</a:t>
            </a:r>
            <a:r>
              <a:rPr lang="ko-KR" altLang="en-US"/>
              <a:t>님</a:t>
            </a:r>
            <a:endParaRPr lang="en-US" altLang="ko-KR"/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7572422" y="1964887"/>
            <a:ext cx="4205921" cy="1447810"/>
          </a:xfrm>
          <a:prstGeom prst="wedgeRoundRectCallout">
            <a:avLst>
              <a:gd name="adj1" fmla="val -56163"/>
              <a:gd name="adj2" fmla="val -21283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직관적인 </a:t>
            </a:r>
            <a:r>
              <a:rPr lang="en-US" altLang="ko-KR">
                <a:solidFill>
                  <a:schemeClr val="tx1"/>
                </a:solidFill>
              </a:rPr>
              <a:t>UI/UX</a:t>
            </a:r>
            <a:r>
              <a:rPr lang="ko-KR" altLang="en-US">
                <a:solidFill>
                  <a:schemeClr val="tx1"/>
                </a:solidFill>
              </a:rPr>
              <a:t>로 진입 장벽이 낮고 누구나 쉽게 사용이 가능하지만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메신저 형태이기 때문에 대화 내용이 지나가면 </a:t>
            </a:r>
            <a:r>
              <a:rPr lang="ko-KR" altLang="en-US">
                <a:solidFill>
                  <a:srgbClr val="ba2836"/>
                </a:solidFill>
              </a:rPr>
              <a:t>원하는 주제의 내용을 찾아보기가 어려웠어요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175625" y="1886896"/>
            <a:ext cx="1121229" cy="2343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7210517" y="1307256"/>
            <a:ext cx="723810" cy="73333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7202117" y="3964849"/>
            <a:ext cx="740609" cy="7105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5" presetID="26" presetClass="emph" presetSubtype="0" fill="hold" nodeType="clickEffect" mc:Ignorable="hp" hp:hslPresetID="52" hp:hslPresetSubtype="DirectionNone" hp:hslDuration="500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10" presetID="26" presetClass="emph" presetSubtype="0" fill="hold" nodeType="clickEffect" mc:Ignorable="hp" hp:hslPresetID="52" hp:hslPresetSubtype="DirectionNone" hp:hslDuration="500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500" autoRev="1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15" presetID="26" presetClass="emph" presetSubtype="0" fill="hold" grpId="0" nodeType="clickEffect" mc:Ignorable="hp" hp:hslPresetID="52" hp:hslPresetSubtype="DirectionNone" hp:hslDuration="500" hp:hslTextDuration="500" hp:hslTextAnimationUnitDelay="10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" dur="500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500" autoRev="1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 autoUpdateAnimBg="1"/>
    </p:bldLst>
  </p:timing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[L] 1"/>
          <p:cNvSpPr/>
          <p:nvPr/>
        </p:nvSpPr>
        <p:spPr>
          <a:xfrm>
            <a:off x="3598532" y="2971800"/>
            <a:ext cx="73152" cy="914400"/>
          </a:xfrm>
          <a:prstGeom prst="leftBracket">
            <a:avLst>
              <a:gd name="adj" fmla="val 8333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3" name="왼쪽 대괄호[L] 12"/>
          <p:cNvSpPr/>
          <p:nvPr/>
        </p:nvSpPr>
        <p:spPr>
          <a:xfrm flipH="1">
            <a:off x="8510530" y="2971799"/>
            <a:ext cx="73152" cy="914400"/>
          </a:xfrm>
          <a:prstGeom prst="leftBracket">
            <a:avLst>
              <a:gd name="adj" fmla="val 8333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703366" y="3015340"/>
            <a:ext cx="6255974" cy="7927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4400">
                <a:solidFill>
                  <a:schemeClr val="bg1"/>
                </a:solidFill>
              </a:rPr>
              <a:t>그동안 수고하셨습니다</a:t>
            </a:r>
            <a:endParaRPr lang="ko-KR" altLang="en-US" sz="440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93411" y="6052459"/>
            <a:ext cx="5807714" cy="603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>
                <a:solidFill>
                  <a:schemeClr val="bg1"/>
                </a:solidFill>
              </a:rPr>
              <a:t>다들 빠르게 취뽀하고 적게 일하고 많이 버세요♥ 강사님 너무 감사했어요</a:t>
            </a:r>
            <a:endParaRPr lang="en-US" altLang="ko-KR" sz="160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6128068" y="6041573"/>
            <a:ext cx="386945" cy="3869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/>
          <p:cNvSpPr txBox="1"/>
          <p:nvPr/>
        </p:nvSpPr>
        <p:spPr>
          <a:xfrm>
            <a:off x="489857" y="778157"/>
            <a:ext cx="1277983" cy="3724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>
                <a:solidFill>
                  <a:schemeClr val="bg1"/>
                </a:solidFill>
              </a:rPr>
              <a:t>OWL </a:t>
            </a:r>
            <a:r>
              <a:rPr lang="ko-KR" altLang="en-US">
                <a:solidFill>
                  <a:schemeClr val="bg1"/>
                </a:solidFill>
              </a:rPr>
              <a:t>소개</a:t>
            </a:r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2837" y="199491"/>
            <a:ext cx="2745628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01. </a:t>
            </a:r>
            <a:r>
              <a:rPr lang="ko-KR" altLang="en-US" sz="2400"/>
              <a:t>프로젝트 소개</a:t>
            </a:r>
            <a:endParaRPr lang="ko-KR" altLang="en-US" sz="24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rcRect t="9950"/>
          <a:stretch>
            <a:fillRect/>
          </a:stretch>
        </p:blipFill>
        <p:spPr>
          <a:xfrm>
            <a:off x="3292927" y="962823"/>
            <a:ext cx="5606143" cy="5048187"/>
          </a:xfrm>
          <a:prstGeom prst="rect">
            <a:avLst/>
          </a:prstGeom>
        </p:spPr>
      </p:pic>
      <p:sp>
        <p:nvSpPr>
          <p:cNvPr id="9" name="설명선 2 8"/>
          <p:cNvSpPr/>
          <p:nvPr/>
        </p:nvSpPr>
        <p:spPr>
          <a:xfrm>
            <a:off x="313097" y="1589314"/>
            <a:ext cx="2979831" cy="707571"/>
          </a:xfrm>
          <a:prstGeom prst="borderCallout2">
            <a:avLst>
              <a:gd name="adj1" fmla="val 50365"/>
              <a:gd name="adj2" fmla="val 100677"/>
              <a:gd name="adj3" fmla="val 50366"/>
              <a:gd name="adj4" fmla="val 114383"/>
              <a:gd name="adj5" fmla="val 139500"/>
              <a:gd name="adj6" fmla="val 137375"/>
            </a:avLst>
          </a:prstGeom>
          <a:solidFill>
            <a:schemeClr val="bg1"/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깔끔한 </a:t>
            </a:r>
            <a:r>
              <a:rPr lang="en-US" altLang="ko-KR">
                <a:solidFill>
                  <a:schemeClr val="tx1"/>
                </a:solidFill>
              </a:rPr>
              <a:t>UI/UX</a:t>
            </a:r>
            <a:r>
              <a:rPr lang="ko-KR" altLang="en-US">
                <a:solidFill>
                  <a:schemeClr val="tx1"/>
                </a:solidFill>
              </a:rPr>
              <a:t>와 </a:t>
            </a:r>
            <a:endParaRPr lang="ko-KR" altLang="en-US">
              <a:solidFill>
                <a:schemeClr val="tx1"/>
              </a:solidFill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스케줄 관리에 탁월한 </a:t>
            </a:r>
            <a:r>
              <a:rPr lang="ko-KR" altLang="en-US" sz="2000">
                <a:solidFill>
                  <a:srgbClr val="326295"/>
                </a:solidFill>
              </a:rPr>
              <a:t>대시보드</a:t>
            </a:r>
            <a:endParaRPr lang="ko-KR" altLang="en-US" sz="2000">
              <a:solidFill>
                <a:srgbClr val="326295"/>
              </a:solidFill>
            </a:endParaRPr>
          </a:p>
        </p:txBody>
      </p:sp>
      <p:sp>
        <p:nvSpPr>
          <p:cNvPr id="25" name="설명선 2 24"/>
          <p:cNvSpPr/>
          <p:nvPr/>
        </p:nvSpPr>
        <p:spPr>
          <a:xfrm>
            <a:off x="313097" y="5243567"/>
            <a:ext cx="2979831" cy="707571"/>
          </a:xfrm>
          <a:prstGeom prst="borderCallout2">
            <a:avLst>
              <a:gd name="adj1" fmla="val 50365"/>
              <a:gd name="adj2" fmla="val 100677"/>
              <a:gd name="adj3" fmla="val 50366"/>
              <a:gd name="adj4" fmla="val 114383"/>
              <a:gd name="adj5" fmla="val -18962"/>
              <a:gd name="adj6" fmla="val 138471"/>
            </a:avLst>
          </a:prstGeom>
          <a:solidFill>
            <a:schemeClr val="bg1"/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폴더와 파일을 체계적으로 </a:t>
            </a:r>
            <a:endParaRPr lang="ko-KR" altLang="en-US">
              <a:solidFill>
                <a:schemeClr val="tx1"/>
              </a:solidFill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관리할 수 있는 </a:t>
            </a:r>
            <a:r>
              <a:rPr lang="ko-KR" altLang="en-US" sz="2000">
                <a:solidFill>
                  <a:srgbClr val="326295"/>
                </a:solidFill>
              </a:rPr>
              <a:t>드라이브</a:t>
            </a:r>
            <a:endParaRPr lang="ko-KR" altLang="en-US" sz="2000">
              <a:solidFill>
                <a:srgbClr val="326295"/>
              </a:solidFill>
            </a:endParaRPr>
          </a:p>
        </p:txBody>
      </p:sp>
      <p:sp>
        <p:nvSpPr>
          <p:cNvPr id="19" name="설명선 2 18"/>
          <p:cNvSpPr/>
          <p:nvPr/>
        </p:nvSpPr>
        <p:spPr>
          <a:xfrm>
            <a:off x="8779328" y="1589314"/>
            <a:ext cx="3075216" cy="685800"/>
          </a:xfrm>
          <a:prstGeom prst="borderCallout2">
            <a:avLst>
              <a:gd name="adj1" fmla="val 47322"/>
              <a:gd name="adj2" fmla="val -231"/>
              <a:gd name="adj3" fmla="val 47321"/>
              <a:gd name="adj4" fmla="val -13741"/>
              <a:gd name="adj5" fmla="val 139484"/>
              <a:gd name="adj6" fmla="val -37534"/>
            </a:avLst>
          </a:prstGeom>
          <a:solidFill>
            <a:schemeClr val="bg1"/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업무 진행상황을 한 눈에 </a:t>
            </a:r>
            <a:endParaRPr lang="ko-KR" altLang="en-US">
              <a:solidFill>
                <a:schemeClr val="tx1"/>
              </a:solidFill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볼 수 있는 </a:t>
            </a:r>
            <a:r>
              <a:rPr lang="ko-KR" altLang="en-US" sz="2000">
                <a:solidFill>
                  <a:srgbClr val="326295"/>
                </a:solidFill>
              </a:rPr>
              <a:t>칸반보드</a:t>
            </a:r>
            <a:endParaRPr lang="ko-KR" altLang="en-US" sz="2000">
              <a:solidFill>
                <a:srgbClr val="326295"/>
              </a:solidFill>
            </a:endParaRPr>
          </a:p>
        </p:txBody>
      </p:sp>
      <p:sp>
        <p:nvSpPr>
          <p:cNvPr id="27" name="설명선 2 26"/>
          <p:cNvSpPr/>
          <p:nvPr/>
        </p:nvSpPr>
        <p:spPr>
          <a:xfrm>
            <a:off x="8779328" y="5265338"/>
            <a:ext cx="3075216" cy="685800"/>
          </a:xfrm>
          <a:prstGeom prst="borderCallout2">
            <a:avLst>
              <a:gd name="adj1" fmla="val 44147"/>
              <a:gd name="adj2" fmla="val -939"/>
              <a:gd name="adj3" fmla="val 44147"/>
              <a:gd name="adj4" fmla="val -12679"/>
              <a:gd name="adj5" fmla="val -46230"/>
              <a:gd name="adj6" fmla="val -37180"/>
            </a:avLst>
          </a:prstGeom>
          <a:solidFill>
            <a:schemeClr val="bg1"/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원활한 의사소통이 가능한 </a:t>
            </a:r>
            <a:endParaRPr lang="ko-KR" altLang="en-US">
              <a:solidFill>
                <a:schemeClr val="tx1"/>
              </a:solidFill>
            </a:endParaRPr>
          </a:p>
          <a:p>
            <a:pPr algn="ctr"/>
            <a:r>
              <a:rPr lang="ko-KR" altLang="en-US" sz="2000">
                <a:solidFill>
                  <a:srgbClr val="326295"/>
                </a:solidFill>
              </a:rPr>
              <a:t>채팅 </a:t>
            </a:r>
            <a:r>
              <a:rPr lang="en-US" altLang="ko-KR" sz="2000">
                <a:solidFill>
                  <a:srgbClr val="326295"/>
                </a:solidFill>
              </a:rPr>
              <a:t>&amp;</a:t>
            </a:r>
            <a:r>
              <a:rPr lang="ko-KR" altLang="en-US" sz="2000">
                <a:solidFill>
                  <a:srgbClr val="326295"/>
                </a:solidFill>
              </a:rPr>
              <a:t> 알람 </a:t>
            </a:r>
            <a:endParaRPr lang="ko-KR" altLang="en-US" sz="2000">
              <a:solidFill>
                <a:srgbClr val="326295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48600" y="4896006"/>
            <a:ext cx="996040" cy="5313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800">
                <a:solidFill>
                  <a:schemeClr val="tx1">
                    <a:lumMod val="50000"/>
                    <a:lumOff val="50000"/>
                  </a:schemeClr>
                </a:solidFill>
              </a:rPr>
              <a:t>OWL</a:t>
            </a:r>
            <a:endParaRPr lang="en-US" altLang="ko-KR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5" presetID="12" presetClass="entr" presetSubtype="4" fill="hold" nodeType="clickEffect" mc:Ignorable="hp" hp:hslPresetID="16" hp:hslPresetSubtype="DirectionBottomToTop" hp:hslDuration="50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10" presetID="12" presetClass="entr" presetSubtype="4" fill="hold" nodeType="clickEffect" mc:Ignorable="hp" hp:hslPresetID="16" hp:hslPresetSubtype="DirectionBottomToTop" hp:hslDuration="50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15" presetID="12" presetClass="entr" presetSubtype="4" fill="hold" nodeType="clickEffect" mc:Ignorable="hp" hp:hslPresetID="16" hp:hslPresetSubtype="DirectionBottomToTop" hp:hslDuration="50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20" presetID="12" presetClass="entr" presetSubtype="4" fill="hold" grpId="0" nodeType="clickEffect" mc:Ignorable="hp" hp:hslPresetID="16" hp:hslPresetSubtype="DirectionBottomToTop" hp:hslDuration="500" hp:hslTextDuration="500" hp:hslTextAnimationUnitDelay="10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 autoUpdateAnimBg="1"/>
    </p:bld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10" name="직사각형 9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12837" y="199491"/>
            <a:ext cx="2745628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01. </a:t>
            </a:r>
            <a:r>
              <a:rPr lang="ko-KR" altLang="en-US" sz="2400"/>
              <a:t>프로젝트 일정</a:t>
            </a:r>
            <a:endParaRPr lang="ko-KR" alt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489857" y="778157"/>
            <a:ext cx="2163808" cy="3724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>
                <a:solidFill>
                  <a:schemeClr val="bg1"/>
                </a:solidFill>
              </a:rPr>
              <a:t>Github Milestones</a:t>
            </a:r>
            <a:endParaRPr lang="en-US" altLang="ko-KR">
              <a:solidFill>
                <a:schemeClr val="bg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088571" y="1383891"/>
            <a:ext cx="10014857" cy="506045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포인트가 5개인 별 2"/>
          <p:cNvSpPr/>
          <p:nvPr/>
        </p:nvSpPr>
        <p:spPr>
          <a:xfrm>
            <a:off x="6520542" y="3091543"/>
            <a:ext cx="174172" cy="152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5" name="포인트가 5개인 별 14"/>
          <p:cNvSpPr/>
          <p:nvPr/>
        </p:nvSpPr>
        <p:spPr>
          <a:xfrm>
            <a:off x="6509656" y="4016829"/>
            <a:ext cx="174172" cy="152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6" name="포인트가 5개인 별 15"/>
          <p:cNvSpPr/>
          <p:nvPr/>
        </p:nvSpPr>
        <p:spPr>
          <a:xfrm>
            <a:off x="6509655" y="4963887"/>
            <a:ext cx="174172" cy="152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7" name="포인트가 5개인 별 16"/>
          <p:cNvSpPr/>
          <p:nvPr/>
        </p:nvSpPr>
        <p:spPr>
          <a:xfrm>
            <a:off x="6520542" y="5823857"/>
            <a:ext cx="174172" cy="152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5" presetID="8" presetClass="emph" presetSubtype="0" fill="hold" nodeType="clickEffect" mc:Ignorable="hp" hp:hslPresetID="40" hp:hslPresetSubtype="DirectionNone" hp:hslDuration="2000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7" presetID="8" presetClass="emph" presetSubtype="0" fill="hold" nodeType="withEffect" mc:Ignorable="hp" hp:hslPresetID="40" hp:hslPresetSubtype="DirectionNone" hp:hslDuration="2000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9" presetID="8" presetClass="emph" presetSubtype="0" fill="hold" nodeType="withEffect" mc:Ignorable="hp" hp:hslPresetID="40" hp:hslPresetSubtype="DirectionNone" hp:hslDuration="2000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11" presetID="8" presetClass="emph" presetSubtype="0" fill="hold" grpId="0" nodeType="withEffect" mc:Ignorable="hp" hp:hslPresetID="40" hp:hslPresetSubtype="DirectionNone" hp:hslDuration="2000" hp:hslTextDuration="2000" hp:hslTextAnimationUnitDelay="10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animRot by="21600000">
                                      <p:cBhvr>
                                        <p:cTn id="12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 autoUpdateAnimBg="1"/>
    </p:bld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7" name="직사각형 6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2837" y="199491"/>
            <a:ext cx="2745628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01. </a:t>
            </a:r>
            <a:r>
              <a:rPr lang="ko-KR" altLang="en-US" sz="2400"/>
              <a:t>프로젝트 일정</a:t>
            </a:r>
            <a:endParaRPr lang="ko-KR" alt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489857" y="778157"/>
            <a:ext cx="2535283" cy="3724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>
                <a:solidFill>
                  <a:schemeClr val="bg1"/>
                </a:solidFill>
              </a:rPr>
              <a:t>Github Kanban Board</a:t>
            </a:r>
            <a:endParaRPr lang="en-US" altLang="ko-KR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088571" y="1326873"/>
            <a:ext cx="9993085" cy="510205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7" name="직사각형 6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2837" y="199491"/>
            <a:ext cx="2745628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01. </a:t>
            </a:r>
            <a:r>
              <a:rPr lang="ko-KR" altLang="en-US" sz="2400"/>
              <a:t>프로젝트 일정</a:t>
            </a:r>
            <a:endParaRPr lang="ko-KR" alt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489857" y="778157"/>
            <a:ext cx="2525758" cy="3724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>
                <a:solidFill>
                  <a:schemeClr val="bg1"/>
                </a:solidFill>
              </a:rPr>
              <a:t>Github Issue - </a:t>
            </a:r>
            <a:r>
              <a:rPr lang="ko-KR" altLang="en-US">
                <a:solidFill>
                  <a:schemeClr val="bg1"/>
                </a:solidFill>
              </a:rPr>
              <a:t>회의록</a:t>
            </a:r>
            <a:endParaRPr lang="en-US" altLang="ko-KR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12837" y="1282753"/>
            <a:ext cx="7665334" cy="5162652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V="1">
            <a:off x="3646449" y="2274849"/>
            <a:ext cx="3217200" cy="2598234"/>
          </a:xfrm>
          <a:prstGeom prst="straightConnector1">
            <a:avLst/>
          </a:prstGeom>
          <a:ln w="38100">
            <a:solidFill>
              <a:srgbClr val="32629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6863649" y="1282753"/>
            <a:ext cx="5328351" cy="4673592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5" presetID="42" presetClass="entr" presetSubtype="0" fill="hold" nodeType="clickEffect" mc:Ignorable="hp" hp:hslPresetID="15" hp:hslPresetSubtype="DirectionNone" hp:hslDuration="50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10" presetID="2" presetClass="entr" presetSubtype="4" fill="hold" nodeType="withEffect" mc:Ignorable="hp" hp:hslPresetID="1" hp:hslPresetSubtype="DirectionBottomToTop" hp:hslDuration="50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/>
          <p:cNvSpPr txBox="1"/>
          <p:nvPr/>
        </p:nvSpPr>
        <p:spPr>
          <a:xfrm>
            <a:off x="527565" y="773107"/>
            <a:ext cx="121170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>
                <a:solidFill>
                  <a:schemeClr val="bg1"/>
                </a:solidFill>
              </a:rPr>
              <a:t>버전 관리</a:t>
            </a:r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2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12837" y="199491"/>
            <a:ext cx="2745628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01. </a:t>
            </a:r>
            <a:r>
              <a:rPr lang="ko-KR" altLang="en-US" sz="2400"/>
              <a:t>프로젝트 일정</a:t>
            </a:r>
            <a:endParaRPr lang="ko-KR" altLang="en-US" sz="24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659876" y="1451728"/>
            <a:ext cx="10812545" cy="474168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7" name="직사각형 6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2837" y="199491"/>
            <a:ext cx="3736228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02. </a:t>
            </a:r>
            <a:r>
              <a:rPr lang="ko-KR" altLang="en-US" sz="2400"/>
              <a:t>분석 설계 </a:t>
            </a:r>
            <a:r>
              <a:rPr lang="en-US" altLang="ko-KR" sz="2400"/>
              <a:t>- </a:t>
            </a:r>
            <a:r>
              <a:rPr lang="ko-KR" altLang="en-US" sz="2400"/>
              <a:t>시나리오</a:t>
            </a:r>
            <a:endParaRPr lang="ko-KR" altLang="en-US" sz="2400"/>
          </a:p>
        </p:txBody>
      </p:sp>
      <p:sp>
        <p:nvSpPr>
          <p:cNvPr id="15" name="TextBox 14"/>
          <p:cNvSpPr txBox="1"/>
          <p:nvPr/>
        </p:nvSpPr>
        <p:spPr>
          <a:xfrm>
            <a:off x="489857" y="778157"/>
            <a:ext cx="1144633" cy="3724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>
                <a:solidFill>
                  <a:schemeClr val="bg1"/>
                </a:solidFill>
              </a:rPr>
              <a:t>시나리오</a:t>
            </a:r>
            <a:endParaRPr lang="en-US" altLang="ko-KR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TotalTime>0</ep:TotalTime>
  <ep:HyperlinkBase/>
  <ep:Application>Hancom Office Hanshow 2010</ep:Application>
  <ep:AppVersion>8.0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category/>
  <cp:contentStatus/>
  <dcterms:created xsi:type="dcterms:W3CDTF">2018-10-06T07:20:02.000</dcterms:created>
  <dc:creator>na yeon kim</dc:creator>
  <dc:description/>
  <cp:keywords/>
  <cp:lastModifiedBy>USER</cp:lastModifiedBy>
  <dcterms:modified xsi:type="dcterms:W3CDTF">2020-02-10T06:05:21.866</dcterms:modified>
  <cp:revision>318</cp:revision>
  <dc:subject/>
  <dc:title>PowerPoint 프레젠테이션</dc:title>
</cp:coreProperties>
</file>